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C7B"/>
    <a:srgbClr val="AF6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p:restoredTop sz="96327"/>
  </p:normalViewPr>
  <p:slideViewPr>
    <p:cSldViewPr snapToGrid="0" snapToObjects="1">
      <p:cViewPr varScale="1">
        <p:scale>
          <a:sx n="124" d="100"/>
          <a:sy n="124"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1B9A-78EC-294B-ADC5-1C07202044B8}"/>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0F543CB-31B8-A140-87F5-7AD30AB00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CB1AE4-DBA8-CA4D-B6E2-B1CCCBDF553C}"/>
              </a:ext>
            </a:extLst>
          </p:cNvPr>
          <p:cNvSpPr>
            <a:spLocks noGrp="1"/>
          </p:cNvSpPr>
          <p:nvPr>
            <p:ph type="dt" sz="half" idx="10"/>
          </p:nvPr>
        </p:nvSpPr>
        <p:spPr/>
        <p:txBody>
          <a:body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24971AD9-C8CF-C641-9496-257705D68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16374-D962-1E40-A732-2A4FE078BD4F}"/>
              </a:ext>
            </a:extLst>
          </p:cNvPr>
          <p:cNvSpPr>
            <a:spLocks noGrp="1"/>
          </p:cNvSpPr>
          <p:nvPr>
            <p:ph type="sldNum" sz="quarter" idx="12"/>
          </p:nvPr>
        </p:nvSpPr>
        <p:spPr/>
        <p:txBody>
          <a:bodyPr/>
          <a:lstStyle/>
          <a:p>
            <a:fld id="{EA89F646-51F9-6D4F-B43B-800EB8A5F32E}" type="slidenum">
              <a:rPr lang="en-US" smtClean="0"/>
              <a:t>‹#›</a:t>
            </a:fld>
            <a:endParaRPr lang="en-US"/>
          </a:p>
        </p:txBody>
      </p:sp>
    </p:spTree>
    <p:extLst>
      <p:ext uri="{BB962C8B-B14F-4D97-AF65-F5344CB8AC3E}">
        <p14:creationId xmlns:p14="http://schemas.microsoft.com/office/powerpoint/2010/main" val="151096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E3C0-1FA9-0747-9F40-F96544A9BE97}"/>
              </a:ext>
            </a:extLst>
          </p:cNvPr>
          <p:cNvSpPr>
            <a:spLocks noGrp="1"/>
          </p:cNvSpPr>
          <p:nvPr>
            <p:ph type="title"/>
          </p:nvPr>
        </p:nvSpPr>
        <p:spPr>
          <a:xfrm>
            <a:off x="430696" y="325368"/>
            <a:ext cx="10515600" cy="1325563"/>
          </a:xfrm>
        </p:spPr>
        <p:txBody>
          <a:bodyPr anchor="t">
            <a:normAutofit/>
          </a:bodyPr>
          <a:lstStyle>
            <a:lvl1pPr>
              <a:defRPr sz="4000" b="0" i="0">
                <a:solidFill>
                  <a:schemeClr val="tx2"/>
                </a:solidFill>
                <a:latin typeface="Arial Nova Light" panose="020B0304020202020204" pitchFamily="34" charset="0"/>
                <a:cs typeface="Arial Nova Light" panose="020B03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B1B0E3C-A0F3-F84B-A546-0072E52470A6}"/>
              </a:ext>
            </a:extLst>
          </p:cNvPr>
          <p:cNvSpPr>
            <a:spLocks noGrp="1"/>
          </p:cNvSpPr>
          <p:nvPr>
            <p:ph idx="1"/>
          </p:nvPr>
        </p:nvSpPr>
        <p:spPr>
          <a:xfrm>
            <a:off x="430695" y="1348547"/>
            <a:ext cx="10515600" cy="4351338"/>
          </a:xfrm>
        </p:spPr>
        <p:txBody>
          <a:bodyPr/>
          <a:lstStyle>
            <a:lvl1pPr>
              <a:defRPr b="0" i="0">
                <a:solidFill>
                  <a:schemeClr val="tx2"/>
                </a:solidFill>
                <a:latin typeface="Arial Nova Light" panose="020B0304020202020204" pitchFamily="34" charset="0"/>
                <a:cs typeface="Arial Nova Light" panose="020B0304020202020204" pitchFamily="34" charset="0"/>
              </a:defRPr>
            </a:lvl1pPr>
            <a:lvl2pPr>
              <a:defRPr b="0" i="0">
                <a:solidFill>
                  <a:schemeClr val="tx2"/>
                </a:solidFill>
                <a:latin typeface="Arial Nova Light" panose="020B0304020202020204" pitchFamily="34" charset="0"/>
                <a:cs typeface="Arial Nova Light" panose="020B0304020202020204" pitchFamily="34" charset="0"/>
              </a:defRPr>
            </a:lvl2pPr>
            <a:lvl3pPr>
              <a:defRPr b="0" i="0">
                <a:solidFill>
                  <a:schemeClr val="tx2"/>
                </a:solidFill>
                <a:latin typeface="Arial Nova Light" panose="020B0304020202020204" pitchFamily="34" charset="0"/>
                <a:cs typeface="Arial Nova Light" panose="020B0304020202020204" pitchFamily="34" charset="0"/>
              </a:defRPr>
            </a:lvl3pPr>
            <a:lvl4pPr>
              <a:defRPr b="0" i="0">
                <a:solidFill>
                  <a:schemeClr val="tx2"/>
                </a:solidFill>
                <a:latin typeface="Arial Nova Light" panose="020B0304020202020204" pitchFamily="34" charset="0"/>
                <a:cs typeface="Arial Nova Light" panose="020B0304020202020204" pitchFamily="34" charset="0"/>
              </a:defRPr>
            </a:lvl4pPr>
            <a:lvl5pPr>
              <a:defRPr b="0" i="0">
                <a:solidFill>
                  <a:schemeClr val="tx2"/>
                </a:solidFill>
                <a:latin typeface="Arial Nova Light" panose="020B0304020202020204" pitchFamily="34" charset="0"/>
                <a:cs typeface="Arial Nova Light" panose="020B03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4FC3955-C161-B042-A6DC-BBE4B01EDF2D}"/>
              </a:ext>
            </a:extLst>
          </p:cNvPr>
          <p:cNvSpPr>
            <a:spLocks noGrp="1"/>
          </p:cNvSpPr>
          <p:nvPr>
            <p:ph type="dt" sz="half" idx="10"/>
          </p:nvPr>
        </p:nvSpPr>
        <p:spPr/>
        <p:txBody>
          <a:body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0E8ACECC-C422-EC41-9CA9-9467B5F08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0DC23-AF04-AC4C-878C-20D2355DF950}"/>
              </a:ext>
            </a:extLst>
          </p:cNvPr>
          <p:cNvSpPr>
            <a:spLocks noGrp="1"/>
          </p:cNvSpPr>
          <p:nvPr>
            <p:ph type="sldNum" sz="quarter" idx="12"/>
          </p:nvPr>
        </p:nvSpPr>
        <p:spPr/>
        <p:txBody>
          <a:bodyPr/>
          <a:lstStyle/>
          <a:p>
            <a:fld id="{EA89F646-51F9-6D4F-B43B-800EB8A5F32E}" type="slidenum">
              <a:rPr lang="en-US" smtClean="0"/>
              <a:t>‹#›</a:t>
            </a:fld>
            <a:endParaRPr lang="en-US"/>
          </a:p>
        </p:txBody>
      </p:sp>
    </p:spTree>
    <p:extLst>
      <p:ext uri="{BB962C8B-B14F-4D97-AF65-F5344CB8AC3E}">
        <p14:creationId xmlns:p14="http://schemas.microsoft.com/office/powerpoint/2010/main" val="720346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unburst chart&#10;&#10;Description automatically generated">
            <a:extLst>
              <a:ext uri="{FF2B5EF4-FFF2-40B4-BE49-F238E27FC236}">
                <a16:creationId xmlns:a16="http://schemas.microsoft.com/office/drawing/2014/main" id="{B8C694B2-427E-0843-AD6A-EFF3F1AA9B1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C6223F-160E-084D-AAA4-DBC33B3F6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A5B54A-B481-C040-B7BA-549198B76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48FA53-F4C1-2849-A73A-89A9AA7A8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9CCCDAE6-7033-4C43-A956-59B05CEB5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C5FD41-8CEB-AB41-BC18-EBCCAB040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9F646-51F9-6D4F-B43B-800EB8A5F32E}" type="slidenum">
              <a:rPr lang="en-US" smtClean="0"/>
              <a:t>‹#›</a:t>
            </a:fld>
            <a:endParaRPr lang="en-US"/>
          </a:p>
        </p:txBody>
      </p:sp>
    </p:spTree>
    <p:extLst>
      <p:ext uri="{BB962C8B-B14F-4D97-AF65-F5344CB8AC3E}">
        <p14:creationId xmlns:p14="http://schemas.microsoft.com/office/powerpoint/2010/main" val="9905806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floor&#10;&#10;Description automatically generated">
            <a:extLst>
              <a:ext uri="{FF2B5EF4-FFF2-40B4-BE49-F238E27FC236}">
                <a16:creationId xmlns:a16="http://schemas.microsoft.com/office/drawing/2014/main" id="{7E46C806-6973-E44B-8AE2-16C9DDF737E8}"/>
              </a:ext>
            </a:extLst>
          </p:cNvPr>
          <p:cNvPicPr>
            <a:picLocks noChangeAspect="1"/>
          </p:cNvPicPr>
          <p:nvPr/>
        </p:nvPicPr>
        <p:blipFill>
          <a:blip r:embed="rId2"/>
          <a:stretch>
            <a:fillRect/>
          </a:stretch>
        </p:blipFill>
        <p:spPr>
          <a:xfrm>
            <a:off x="0" y="0"/>
            <a:ext cx="12192000" cy="6858000"/>
          </a:xfrm>
          <a:prstGeom prst="rect">
            <a:avLst/>
          </a:prstGeom>
        </p:spPr>
      </p:pic>
      <p:pic>
        <p:nvPicPr>
          <p:cNvPr id="19" name="Picture 18" descr="Icon&#10;&#10;Description automatically generated">
            <a:extLst>
              <a:ext uri="{FF2B5EF4-FFF2-40B4-BE49-F238E27FC236}">
                <a16:creationId xmlns:a16="http://schemas.microsoft.com/office/drawing/2014/main" id="{E0E9761C-385D-814E-8D09-38FA1BF53DE5}"/>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84A3D1D-6DF9-A84F-84A1-AD2D5100CB82}"/>
              </a:ext>
            </a:extLst>
          </p:cNvPr>
          <p:cNvPicPr>
            <a:picLocks noChangeAspect="1"/>
          </p:cNvPicPr>
          <p:nvPr/>
        </p:nvPicPr>
        <p:blipFill>
          <a:blip r:embed="rId4"/>
          <a:stretch>
            <a:fillRect/>
          </a:stretch>
        </p:blipFill>
        <p:spPr>
          <a:xfrm>
            <a:off x="11062726" y="221651"/>
            <a:ext cx="936304" cy="685879"/>
          </a:xfrm>
          <a:prstGeom prst="rect">
            <a:avLst/>
          </a:prstGeom>
        </p:spPr>
      </p:pic>
      <p:sp>
        <p:nvSpPr>
          <p:cNvPr id="10" name="TextBox 9">
            <a:extLst>
              <a:ext uri="{FF2B5EF4-FFF2-40B4-BE49-F238E27FC236}">
                <a16:creationId xmlns:a16="http://schemas.microsoft.com/office/drawing/2014/main" id="{0545B10D-6A8B-494B-A624-6FE7D9062B87}"/>
              </a:ext>
            </a:extLst>
          </p:cNvPr>
          <p:cNvSpPr txBox="1"/>
          <p:nvPr/>
        </p:nvSpPr>
        <p:spPr>
          <a:xfrm>
            <a:off x="427496" y="3826889"/>
            <a:ext cx="2968979" cy="861774"/>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What is a natural resource?</a:t>
            </a:r>
          </a:p>
          <a:p>
            <a:r>
              <a:rPr lang="en-GB" sz="1000" dirty="0">
                <a:solidFill>
                  <a:schemeClr val="tx2"/>
                </a:solidFill>
                <a:latin typeface="Arial" panose="020B0604020202020204" pitchFamily="34" charset="0"/>
                <a:cs typeface="Arial" panose="020B0604020202020204" pitchFamily="34" charset="0"/>
              </a:rPr>
              <a:t>Natural resources are materials or substances that are created by the environment. Humans use natural resources to survive and or economic gain.</a:t>
            </a:r>
            <a:endParaRPr lang="en-GB" sz="1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2939CC9-BE3D-B443-9D27-3D5CDEC8E161}"/>
              </a:ext>
            </a:extLst>
          </p:cNvPr>
          <p:cNvSpPr txBox="1"/>
          <p:nvPr/>
        </p:nvSpPr>
        <p:spPr>
          <a:xfrm>
            <a:off x="4639495" y="3563051"/>
            <a:ext cx="2968979" cy="1323439"/>
          </a:xfrm>
          <a:prstGeom prst="rect">
            <a:avLst/>
          </a:prstGeom>
          <a:solidFill>
            <a:schemeClr val="bg1">
              <a:alpha val="85000"/>
            </a:schemeClr>
          </a:solidFill>
          <a:ln w="19050">
            <a:solidFill>
              <a:schemeClr val="accent1"/>
            </a:solidFill>
          </a:ln>
          <a:effectLst>
            <a:reflection stA="0" endPos="65000" dir="5400000" sy="-100000" algn="bl" rotWithShape="0"/>
            <a:softEdge rad="0"/>
          </a:effectLst>
        </p:spPr>
        <p:txBody>
          <a:bodyPr wrap="square" rtlCol="0">
            <a:spAutoFit/>
          </a:bodyPr>
          <a:lstStyle/>
          <a:p>
            <a:r>
              <a:rPr lang="en-GB" sz="1000" b="1" dirty="0">
                <a:latin typeface="Arial" panose="020B0604020202020204" pitchFamily="34" charset="0"/>
                <a:cs typeface="Arial" panose="020B0604020202020204" pitchFamily="34" charset="0"/>
              </a:rPr>
              <a:t>What are fossil fuels? Give examples.</a:t>
            </a:r>
          </a:p>
          <a:p>
            <a:r>
              <a:rPr lang="en-GB" sz="1000" dirty="0">
                <a:solidFill>
                  <a:schemeClr val="tx2"/>
                </a:solidFill>
                <a:latin typeface="Arial" panose="020B0604020202020204" pitchFamily="34" charset="0"/>
                <a:cs typeface="Arial" panose="020B0604020202020204" pitchFamily="34" charset="0"/>
              </a:rPr>
              <a:t>A fossil fuel is a fuel formed by natural processes. Decomposition of buried dead organisms, which contain organic matter. </a:t>
            </a:r>
          </a:p>
          <a:p>
            <a:endParaRPr lang="en-GB" sz="1000" dirty="0">
              <a:solidFill>
                <a:schemeClr val="tx2"/>
              </a:solidFill>
              <a:latin typeface="Arial" panose="020B0604020202020204" pitchFamily="34" charset="0"/>
              <a:cs typeface="Arial" panose="020B0604020202020204" pitchFamily="34" charset="0"/>
            </a:endParaRPr>
          </a:p>
          <a:p>
            <a:r>
              <a:rPr lang="en-GB" sz="1000" dirty="0">
                <a:solidFill>
                  <a:schemeClr val="tx2"/>
                </a:solidFill>
                <a:latin typeface="Arial" panose="020B0604020202020204" pitchFamily="34" charset="0"/>
                <a:cs typeface="Arial" panose="020B0604020202020204" pitchFamily="34" charset="0"/>
              </a:rPr>
              <a:t>Coal</a:t>
            </a:r>
          </a:p>
          <a:p>
            <a:r>
              <a:rPr lang="en-GB" sz="1000" dirty="0">
                <a:solidFill>
                  <a:schemeClr val="tx2"/>
                </a:solidFill>
                <a:latin typeface="Arial" panose="020B0604020202020204" pitchFamily="34" charset="0"/>
                <a:cs typeface="Arial" panose="020B0604020202020204" pitchFamily="34" charset="0"/>
              </a:rPr>
              <a:t>Oil</a:t>
            </a:r>
          </a:p>
          <a:p>
            <a:r>
              <a:rPr lang="en-GB" sz="1000" dirty="0">
                <a:solidFill>
                  <a:schemeClr val="tx2"/>
                </a:solidFill>
                <a:latin typeface="Arial" panose="020B0604020202020204" pitchFamily="34" charset="0"/>
                <a:cs typeface="Arial" panose="020B0604020202020204" pitchFamily="34" charset="0"/>
              </a:rPr>
              <a:t>Gas </a:t>
            </a:r>
          </a:p>
        </p:txBody>
      </p:sp>
      <p:sp>
        <p:nvSpPr>
          <p:cNvPr id="12" name="TextBox 11">
            <a:extLst>
              <a:ext uri="{FF2B5EF4-FFF2-40B4-BE49-F238E27FC236}">
                <a16:creationId xmlns:a16="http://schemas.microsoft.com/office/drawing/2014/main" id="{8F654437-E956-9A4B-9536-C5CDABA41FEB}"/>
              </a:ext>
            </a:extLst>
          </p:cNvPr>
          <p:cNvSpPr txBox="1"/>
          <p:nvPr/>
        </p:nvSpPr>
        <p:spPr>
          <a:xfrm>
            <a:off x="8785924" y="2176034"/>
            <a:ext cx="2968979" cy="1323439"/>
          </a:xfrm>
          <a:prstGeom prst="rect">
            <a:avLst/>
          </a:prstGeom>
          <a:solidFill>
            <a:schemeClr val="bg1">
              <a:alpha val="85000"/>
            </a:schemeClr>
          </a:solidFill>
          <a:ln w="19050" cmpd="sng">
            <a:solidFill>
              <a:schemeClr val="accent1"/>
            </a:solidFill>
            <a:extLst>
              <a:ext uri="{C807C97D-BFC1-408E-A445-0C87EB9F89A2}">
                <ask:lineSketchStyleProps xmlns:ask="http://schemas.microsoft.com/office/drawing/2018/sketchyshapes" sd="1219033472">
                  <a:custGeom>
                    <a:avLst/>
                    <a:gdLst>
                      <a:gd name="connsiteX0" fmla="*/ 0 w 2968979"/>
                      <a:gd name="connsiteY0" fmla="*/ 0 h 1169551"/>
                      <a:gd name="connsiteX1" fmla="*/ 2968979 w 2968979"/>
                      <a:gd name="connsiteY1" fmla="*/ 0 h 1169551"/>
                      <a:gd name="connsiteX2" fmla="*/ 2968979 w 2968979"/>
                      <a:gd name="connsiteY2" fmla="*/ 1169551 h 1169551"/>
                      <a:gd name="connsiteX3" fmla="*/ 0 w 2968979"/>
                      <a:gd name="connsiteY3" fmla="*/ 1169551 h 1169551"/>
                      <a:gd name="connsiteX4" fmla="*/ 0 w 2968979"/>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979" h="1169551" fill="none" extrusionOk="0">
                        <a:moveTo>
                          <a:pt x="0" y="0"/>
                        </a:moveTo>
                        <a:cubicBezTo>
                          <a:pt x="994800" y="-49533"/>
                          <a:pt x="2504001" y="-14809"/>
                          <a:pt x="2968979" y="0"/>
                        </a:cubicBezTo>
                        <a:cubicBezTo>
                          <a:pt x="3041167" y="204995"/>
                          <a:pt x="3046174" y="905604"/>
                          <a:pt x="2968979" y="1169551"/>
                        </a:cubicBezTo>
                        <a:cubicBezTo>
                          <a:pt x="1892456" y="1121320"/>
                          <a:pt x="694297" y="1254006"/>
                          <a:pt x="0" y="1169551"/>
                        </a:cubicBezTo>
                        <a:cubicBezTo>
                          <a:pt x="-27932" y="632226"/>
                          <a:pt x="33708" y="503537"/>
                          <a:pt x="0" y="0"/>
                        </a:cubicBezTo>
                        <a:close/>
                      </a:path>
                      <a:path w="2968979" h="1169551" stroke="0" extrusionOk="0">
                        <a:moveTo>
                          <a:pt x="0" y="0"/>
                        </a:moveTo>
                        <a:cubicBezTo>
                          <a:pt x="1354475" y="118645"/>
                          <a:pt x="1800889" y="116012"/>
                          <a:pt x="2968979" y="0"/>
                        </a:cubicBezTo>
                        <a:cubicBezTo>
                          <a:pt x="3039618" y="408482"/>
                          <a:pt x="3015950" y="614300"/>
                          <a:pt x="2968979" y="1169551"/>
                        </a:cubicBezTo>
                        <a:cubicBezTo>
                          <a:pt x="2329345" y="1304151"/>
                          <a:pt x="663719" y="1012355"/>
                          <a:pt x="0" y="1169551"/>
                        </a:cubicBezTo>
                        <a:cubicBezTo>
                          <a:pt x="58594" y="645650"/>
                          <a:pt x="43718" y="237135"/>
                          <a:pt x="0" y="0"/>
                        </a:cubicBezTo>
                        <a:close/>
                      </a:path>
                    </a:pathLst>
                  </a:custGeom>
                  <ask:type>
                    <ask:lineSketchNone/>
                  </ask:type>
                </ask:lineSketchStyleProps>
              </a:ext>
            </a:extLst>
          </a:ln>
        </p:spPr>
        <p:txBody>
          <a:bodyPr wrap="square" rtlCol="0">
            <a:spAutoFit/>
          </a:bodyPr>
          <a:lstStyle/>
          <a:p>
            <a:r>
              <a:rPr lang="en-GB" sz="1000" b="1" dirty="0">
                <a:latin typeface="Arial" panose="020B0604020202020204" pitchFamily="34" charset="0"/>
                <a:cs typeface="Arial" panose="020B0604020202020204" pitchFamily="34" charset="0"/>
              </a:rPr>
              <a:t>Why has there been an increase in energy consumption?</a:t>
            </a:r>
          </a:p>
          <a:p>
            <a:r>
              <a:rPr lang="en-GB" sz="1000" dirty="0">
                <a:solidFill>
                  <a:schemeClr val="tx2"/>
                </a:solidFill>
                <a:latin typeface="Arial" panose="020B0604020202020204" pitchFamily="34" charset="0"/>
                <a:cs typeface="Arial" panose="020B0604020202020204" pitchFamily="34" charset="0"/>
              </a:rPr>
              <a:t>Economic development  means an increase in demand for energy. </a:t>
            </a:r>
          </a:p>
          <a:p>
            <a:r>
              <a:rPr lang="en-GB" sz="1000" dirty="0">
                <a:solidFill>
                  <a:schemeClr val="tx2"/>
                </a:solidFill>
                <a:latin typeface="Arial" panose="020B0604020202020204" pitchFamily="34" charset="0"/>
                <a:cs typeface="Arial" panose="020B0604020202020204" pitchFamily="34" charset="0"/>
              </a:rPr>
              <a:t>Increase in population and need for agriculture, industry, transport, urbanisation and recreation. </a:t>
            </a:r>
          </a:p>
          <a:p>
            <a:r>
              <a:rPr lang="en-GB" sz="1000" dirty="0">
                <a:solidFill>
                  <a:schemeClr val="tx2"/>
                </a:solidFill>
                <a:latin typeface="Arial" panose="020B0604020202020204" pitchFamily="34" charset="0"/>
                <a:cs typeface="Arial" panose="020B0604020202020204" pitchFamily="34" charset="0"/>
              </a:rPr>
              <a:t>New and modern technology requires more energy. </a:t>
            </a:r>
          </a:p>
        </p:txBody>
      </p:sp>
      <p:sp>
        <p:nvSpPr>
          <p:cNvPr id="15" name="TextBox 14">
            <a:extLst>
              <a:ext uri="{FF2B5EF4-FFF2-40B4-BE49-F238E27FC236}">
                <a16:creationId xmlns:a16="http://schemas.microsoft.com/office/drawing/2014/main" id="{515DF16D-0F82-8840-BAA0-766686DDBB49}"/>
              </a:ext>
            </a:extLst>
          </p:cNvPr>
          <p:cNvSpPr txBox="1"/>
          <p:nvPr/>
        </p:nvSpPr>
        <p:spPr>
          <a:xfrm>
            <a:off x="406946" y="5013074"/>
            <a:ext cx="2968979" cy="1477328"/>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How does geothermal energy work in Iceland?</a:t>
            </a:r>
          </a:p>
          <a:p>
            <a:r>
              <a:rPr lang="en-GB" sz="1000" dirty="0">
                <a:solidFill>
                  <a:schemeClr val="tx2"/>
                </a:solidFill>
                <a:latin typeface="Arial" panose="020B0604020202020204" pitchFamily="34" charset="0"/>
                <a:cs typeface="Arial" panose="020B0604020202020204" pitchFamily="34" charset="0"/>
              </a:rPr>
              <a:t>Geothermal water is used to heat around 90% of Iceland's homes. Hot water from the springs is cooled and pumped straight into the taps of nearby homes, stopping the need for hot water heating. The steam  from the hot springs rotate turbines that activates a generator, which produces electricity.</a:t>
            </a:r>
          </a:p>
        </p:txBody>
      </p:sp>
      <p:sp>
        <p:nvSpPr>
          <p:cNvPr id="16" name="TextBox 15">
            <a:extLst>
              <a:ext uri="{FF2B5EF4-FFF2-40B4-BE49-F238E27FC236}">
                <a16:creationId xmlns:a16="http://schemas.microsoft.com/office/drawing/2014/main" id="{A1D8B3F0-12C9-0F41-BCF8-862558D9D032}"/>
              </a:ext>
            </a:extLst>
          </p:cNvPr>
          <p:cNvSpPr txBox="1"/>
          <p:nvPr/>
        </p:nvSpPr>
        <p:spPr>
          <a:xfrm>
            <a:off x="4630152" y="2170891"/>
            <a:ext cx="2968979" cy="1015663"/>
          </a:xfrm>
          <a:prstGeom prst="rect">
            <a:avLst/>
          </a:prstGeom>
          <a:solidFill>
            <a:schemeClr val="bg1">
              <a:alpha val="85000"/>
            </a:schemeClr>
          </a:solidFill>
          <a:ln w="19050">
            <a:solidFill>
              <a:schemeClr val="accent1"/>
            </a:solidFill>
          </a:ln>
        </p:spPr>
        <p:txBody>
          <a:bodyPr wrap="square" rtlCol="0">
            <a:spAutoFit/>
          </a:bodyPr>
          <a:lstStyle/>
          <a:p>
            <a:r>
              <a:rPr lang="en-GB" sz="1000" b="1" dirty="0">
                <a:solidFill>
                  <a:srgbClr val="202124"/>
                </a:solidFill>
                <a:latin typeface="Arial" panose="020B0604020202020204" pitchFamily="34" charset="0"/>
                <a:cs typeface="Arial" panose="020B0604020202020204" pitchFamily="34" charset="0"/>
              </a:rPr>
              <a:t>The </a:t>
            </a:r>
            <a:r>
              <a:rPr lang="en-GB" sz="1000" b="1" dirty="0" err="1">
                <a:solidFill>
                  <a:srgbClr val="202124"/>
                </a:solidFill>
                <a:latin typeface="Arial" panose="020B0604020202020204" pitchFamily="34" charset="0"/>
                <a:cs typeface="Arial" panose="020B0604020202020204" pitchFamily="34" charset="0"/>
              </a:rPr>
              <a:t>Hellisheidi</a:t>
            </a:r>
            <a:r>
              <a:rPr lang="en-GB" sz="1000" b="1" dirty="0">
                <a:solidFill>
                  <a:srgbClr val="202124"/>
                </a:solidFill>
                <a:latin typeface="Arial" panose="020B0604020202020204" pitchFamily="34" charset="0"/>
                <a:cs typeface="Arial" panose="020B0604020202020204" pitchFamily="34" charset="0"/>
              </a:rPr>
              <a:t> power plant summary</a:t>
            </a:r>
          </a:p>
          <a:p>
            <a:r>
              <a:rPr lang="en-GB" sz="1000" dirty="0">
                <a:solidFill>
                  <a:schemeClr val="tx2"/>
                </a:solidFill>
                <a:latin typeface="Arial" panose="020B0604020202020204" pitchFamily="34" charset="0"/>
                <a:cs typeface="Arial" panose="020B0604020202020204" pitchFamily="34" charset="0"/>
              </a:rPr>
              <a:t>The </a:t>
            </a:r>
            <a:r>
              <a:rPr lang="en-GB" sz="1000" dirty="0" err="1">
                <a:solidFill>
                  <a:schemeClr val="tx2"/>
                </a:solidFill>
                <a:latin typeface="Arial" panose="020B0604020202020204" pitchFamily="34" charset="0"/>
                <a:cs typeface="Arial" panose="020B0604020202020204" pitchFamily="34" charset="0"/>
              </a:rPr>
              <a:t>Hellisheidi</a:t>
            </a:r>
            <a:r>
              <a:rPr lang="en-GB" sz="1000" dirty="0">
                <a:solidFill>
                  <a:schemeClr val="tx2"/>
                </a:solidFill>
                <a:latin typeface="Arial" panose="020B0604020202020204" pitchFamily="34" charset="0"/>
                <a:cs typeface="Arial" panose="020B0604020202020204" pitchFamily="34" charset="0"/>
              </a:rPr>
              <a:t> power plant is the sixth largest geothermal power plant in the World by installed capacity. It is a flash steam combined heat and power plant (CHP) generating 303MW of electricity and 400MW of thermal energy. </a:t>
            </a:r>
          </a:p>
        </p:txBody>
      </p:sp>
      <p:sp>
        <p:nvSpPr>
          <p:cNvPr id="17" name="TextBox 16">
            <a:extLst>
              <a:ext uri="{FF2B5EF4-FFF2-40B4-BE49-F238E27FC236}">
                <a16:creationId xmlns:a16="http://schemas.microsoft.com/office/drawing/2014/main" id="{CB5A4F22-23E3-F64F-A941-BA212AA8A893}"/>
              </a:ext>
            </a:extLst>
          </p:cNvPr>
          <p:cNvSpPr txBox="1"/>
          <p:nvPr/>
        </p:nvSpPr>
        <p:spPr>
          <a:xfrm>
            <a:off x="4639495" y="5320851"/>
            <a:ext cx="2968979" cy="1169551"/>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What is the difference between a renewable and non-renewable energy supply?</a:t>
            </a:r>
          </a:p>
          <a:p>
            <a:r>
              <a:rPr lang="en-GB" sz="1000" dirty="0">
                <a:solidFill>
                  <a:schemeClr val="tx2"/>
                </a:solidFill>
                <a:latin typeface="Arial" panose="020B0604020202020204" pitchFamily="34" charset="0"/>
                <a:cs typeface="Arial" panose="020B0604020202020204" pitchFamily="34" charset="0"/>
              </a:rPr>
              <a:t>Renewable energy sources are those which will </a:t>
            </a:r>
          </a:p>
          <a:p>
            <a:r>
              <a:rPr lang="en-GB" sz="1000" dirty="0">
                <a:solidFill>
                  <a:schemeClr val="tx2"/>
                </a:solidFill>
                <a:latin typeface="Arial" panose="020B0604020202020204" pitchFamily="34" charset="0"/>
                <a:cs typeface="Arial" panose="020B0604020202020204" pitchFamily="34" charset="0"/>
              </a:rPr>
              <a:t>not run out and can be used over again. E.G wind, tidal and solar energy. Non-renewable energy sources can only be used once. E.G Oil and coal.</a:t>
            </a:r>
          </a:p>
        </p:txBody>
      </p:sp>
      <p:sp>
        <p:nvSpPr>
          <p:cNvPr id="18" name="TextBox 17">
            <a:extLst>
              <a:ext uri="{FF2B5EF4-FFF2-40B4-BE49-F238E27FC236}">
                <a16:creationId xmlns:a16="http://schemas.microsoft.com/office/drawing/2014/main" id="{4C06C7C3-CD3A-6146-A5FF-4FBA97A50858}"/>
              </a:ext>
            </a:extLst>
          </p:cNvPr>
          <p:cNvSpPr txBox="1"/>
          <p:nvPr/>
        </p:nvSpPr>
        <p:spPr>
          <a:xfrm>
            <a:off x="8785924" y="3849530"/>
            <a:ext cx="2968979" cy="1169551"/>
          </a:xfrm>
          <a:prstGeom prst="rect">
            <a:avLst/>
          </a:prstGeom>
          <a:solidFill>
            <a:schemeClr val="bg1">
              <a:alpha val="85000"/>
            </a:schemeClr>
          </a:solidFill>
          <a:ln w="19050" cmpd="sng">
            <a:solidFill>
              <a:schemeClr val="accent1"/>
            </a:solidFill>
            <a:extLst>
              <a:ext uri="{C807C97D-BFC1-408E-A445-0C87EB9F89A2}">
                <ask:lineSketchStyleProps xmlns:ask="http://schemas.microsoft.com/office/drawing/2018/sketchyshapes" sd="1219033472">
                  <a:custGeom>
                    <a:avLst/>
                    <a:gdLst>
                      <a:gd name="connsiteX0" fmla="*/ 0 w 2968979"/>
                      <a:gd name="connsiteY0" fmla="*/ 0 h 1169551"/>
                      <a:gd name="connsiteX1" fmla="*/ 2968979 w 2968979"/>
                      <a:gd name="connsiteY1" fmla="*/ 0 h 1169551"/>
                      <a:gd name="connsiteX2" fmla="*/ 2968979 w 2968979"/>
                      <a:gd name="connsiteY2" fmla="*/ 1169551 h 1169551"/>
                      <a:gd name="connsiteX3" fmla="*/ 0 w 2968979"/>
                      <a:gd name="connsiteY3" fmla="*/ 1169551 h 1169551"/>
                      <a:gd name="connsiteX4" fmla="*/ 0 w 2968979"/>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979" h="1169551" fill="none" extrusionOk="0">
                        <a:moveTo>
                          <a:pt x="0" y="0"/>
                        </a:moveTo>
                        <a:cubicBezTo>
                          <a:pt x="994800" y="-49533"/>
                          <a:pt x="2504001" y="-14809"/>
                          <a:pt x="2968979" y="0"/>
                        </a:cubicBezTo>
                        <a:cubicBezTo>
                          <a:pt x="3041167" y="204995"/>
                          <a:pt x="3046174" y="905604"/>
                          <a:pt x="2968979" y="1169551"/>
                        </a:cubicBezTo>
                        <a:cubicBezTo>
                          <a:pt x="1892456" y="1121320"/>
                          <a:pt x="694297" y="1254006"/>
                          <a:pt x="0" y="1169551"/>
                        </a:cubicBezTo>
                        <a:cubicBezTo>
                          <a:pt x="-27932" y="632226"/>
                          <a:pt x="33708" y="503537"/>
                          <a:pt x="0" y="0"/>
                        </a:cubicBezTo>
                        <a:close/>
                      </a:path>
                      <a:path w="2968979" h="1169551" stroke="0" extrusionOk="0">
                        <a:moveTo>
                          <a:pt x="0" y="0"/>
                        </a:moveTo>
                        <a:cubicBezTo>
                          <a:pt x="1354475" y="118645"/>
                          <a:pt x="1800889" y="116012"/>
                          <a:pt x="2968979" y="0"/>
                        </a:cubicBezTo>
                        <a:cubicBezTo>
                          <a:pt x="3039618" y="408482"/>
                          <a:pt x="3015950" y="614300"/>
                          <a:pt x="2968979" y="1169551"/>
                        </a:cubicBezTo>
                        <a:cubicBezTo>
                          <a:pt x="2329345" y="1304151"/>
                          <a:pt x="663719" y="1012355"/>
                          <a:pt x="0" y="1169551"/>
                        </a:cubicBezTo>
                        <a:cubicBezTo>
                          <a:pt x="58594" y="645650"/>
                          <a:pt x="43718" y="237135"/>
                          <a:pt x="0" y="0"/>
                        </a:cubicBezTo>
                        <a:close/>
                      </a:path>
                    </a:pathLst>
                  </a:custGeom>
                  <ask:type>
                    <ask:lineSketchNone/>
                  </ask:type>
                </ask:lineSketchStyleProps>
              </a:ext>
            </a:extLst>
          </a:ln>
        </p:spPr>
        <p:txBody>
          <a:bodyPr wrap="square" rtlCol="0">
            <a:spAutoFit/>
          </a:bodyPr>
          <a:lstStyle/>
          <a:p>
            <a:r>
              <a:rPr lang="en-GB" sz="1000" b="1" dirty="0">
                <a:latin typeface="Arial" panose="020B0604020202020204" pitchFamily="34" charset="0"/>
                <a:cs typeface="Arial" panose="020B0604020202020204" pitchFamily="34" charset="0"/>
              </a:rPr>
              <a:t>What factors affect energy availability?</a:t>
            </a:r>
          </a:p>
          <a:p>
            <a:r>
              <a:rPr lang="en-GB" sz="1000" dirty="0">
                <a:solidFill>
                  <a:schemeClr val="tx2"/>
                </a:solidFill>
                <a:latin typeface="Arial" panose="020B0604020202020204" pitchFamily="34" charset="0"/>
                <a:cs typeface="Arial" panose="020B0604020202020204" pitchFamily="34" charset="0"/>
              </a:rPr>
              <a:t>Physical factors such as the weather and climate, geology, altitude and landlocked.</a:t>
            </a:r>
          </a:p>
          <a:p>
            <a:r>
              <a:rPr lang="en-GB" sz="1000" dirty="0">
                <a:solidFill>
                  <a:schemeClr val="tx2"/>
                </a:solidFill>
                <a:latin typeface="Arial" panose="020B0604020202020204" pitchFamily="34" charset="0"/>
                <a:cs typeface="Arial" panose="020B0604020202020204" pitchFamily="34" charset="0"/>
              </a:rPr>
              <a:t>Economic factors such as cost of exploitation, technology, transportation and infrastructure.</a:t>
            </a:r>
          </a:p>
          <a:p>
            <a:r>
              <a:rPr lang="en-GB" sz="1000" dirty="0">
                <a:solidFill>
                  <a:schemeClr val="tx2"/>
                </a:solidFill>
                <a:latin typeface="Arial" panose="020B0604020202020204" pitchFamily="34" charset="0"/>
                <a:cs typeface="Arial" panose="020B0604020202020204" pitchFamily="34" charset="0"/>
              </a:rPr>
              <a:t>Political factors such as governance, trade blocks and conflict.</a:t>
            </a:r>
          </a:p>
        </p:txBody>
      </p:sp>
      <p:sp>
        <p:nvSpPr>
          <p:cNvPr id="20" name="TextBox 19">
            <a:extLst>
              <a:ext uri="{FF2B5EF4-FFF2-40B4-BE49-F238E27FC236}">
                <a16:creationId xmlns:a16="http://schemas.microsoft.com/office/drawing/2014/main" id="{0C5A73E5-12BF-524D-A23B-FE8E267F5268}"/>
              </a:ext>
            </a:extLst>
          </p:cNvPr>
          <p:cNvSpPr txBox="1"/>
          <p:nvPr/>
        </p:nvSpPr>
        <p:spPr>
          <a:xfrm>
            <a:off x="8785924" y="5474739"/>
            <a:ext cx="2968979" cy="1015663"/>
          </a:xfrm>
          <a:prstGeom prst="rect">
            <a:avLst/>
          </a:prstGeom>
          <a:solidFill>
            <a:schemeClr val="bg1">
              <a:alpha val="85000"/>
            </a:schemeClr>
          </a:solidFill>
          <a:ln w="19050" cmpd="sng">
            <a:solidFill>
              <a:schemeClr val="accent1"/>
            </a:solidFill>
            <a:extLst>
              <a:ext uri="{C807C97D-BFC1-408E-A445-0C87EB9F89A2}">
                <ask:lineSketchStyleProps xmlns:ask="http://schemas.microsoft.com/office/drawing/2018/sketchyshapes" sd="1219033472">
                  <a:custGeom>
                    <a:avLst/>
                    <a:gdLst>
                      <a:gd name="connsiteX0" fmla="*/ 0 w 2968979"/>
                      <a:gd name="connsiteY0" fmla="*/ 0 h 1169551"/>
                      <a:gd name="connsiteX1" fmla="*/ 2968979 w 2968979"/>
                      <a:gd name="connsiteY1" fmla="*/ 0 h 1169551"/>
                      <a:gd name="connsiteX2" fmla="*/ 2968979 w 2968979"/>
                      <a:gd name="connsiteY2" fmla="*/ 1169551 h 1169551"/>
                      <a:gd name="connsiteX3" fmla="*/ 0 w 2968979"/>
                      <a:gd name="connsiteY3" fmla="*/ 1169551 h 1169551"/>
                      <a:gd name="connsiteX4" fmla="*/ 0 w 2968979"/>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979" h="1169551" fill="none" extrusionOk="0">
                        <a:moveTo>
                          <a:pt x="0" y="0"/>
                        </a:moveTo>
                        <a:cubicBezTo>
                          <a:pt x="994800" y="-49533"/>
                          <a:pt x="2504001" y="-14809"/>
                          <a:pt x="2968979" y="0"/>
                        </a:cubicBezTo>
                        <a:cubicBezTo>
                          <a:pt x="3041167" y="204995"/>
                          <a:pt x="3046174" y="905604"/>
                          <a:pt x="2968979" y="1169551"/>
                        </a:cubicBezTo>
                        <a:cubicBezTo>
                          <a:pt x="1892456" y="1121320"/>
                          <a:pt x="694297" y="1254006"/>
                          <a:pt x="0" y="1169551"/>
                        </a:cubicBezTo>
                        <a:cubicBezTo>
                          <a:pt x="-27932" y="632226"/>
                          <a:pt x="33708" y="503537"/>
                          <a:pt x="0" y="0"/>
                        </a:cubicBezTo>
                        <a:close/>
                      </a:path>
                      <a:path w="2968979" h="1169551" stroke="0" extrusionOk="0">
                        <a:moveTo>
                          <a:pt x="0" y="0"/>
                        </a:moveTo>
                        <a:cubicBezTo>
                          <a:pt x="1354475" y="118645"/>
                          <a:pt x="1800889" y="116012"/>
                          <a:pt x="2968979" y="0"/>
                        </a:cubicBezTo>
                        <a:cubicBezTo>
                          <a:pt x="3039618" y="408482"/>
                          <a:pt x="3015950" y="614300"/>
                          <a:pt x="2968979" y="1169551"/>
                        </a:cubicBezTo>
                        <a:cubicBezTo>
                          <a:pt x="2329345" y="1304151"/>
                          <a:pt x="663719" y="1012355"/>
                          <a:pt x="0" y="1169551"/>
                        </a:cubicBezTo>
                        <a:cubicBezTo>
                          <a:pt x="58594" y="645650"/>
                          <a:pt x="43718" y="237135"/>
                          <a:pt x="0" y="0"/>
                        </a:cubicBezTo>
                        <a:close/>
                      </a:path>
                    </a:pathLst>
                  </a:custGeom>
                  <ask:type>
                    <ask:lineSketchNone/>
                  </ask:type>
                </ask:lineSketchStyleProps>
              </a:ext>
            </a:extLst>
          </a:ln>
        </p:spPr>
        <p:txBody>
          <a:bodyPr wrap="square" rtlCol="0">
            <a:spAutoFit/>
          </a:bodyPr>
          <a:lstStyle/>
          <a:p>
            <a:r>
              <a:rPr lang="en-GB" sz="1000" b="1" dirty="0">
                <a:latin typeface="Arial" panose="020B0604020202020204" pitchFamily="34" charset="0"/>
                <a:cs typeface="Arial" panose="020B0604020202020204" pitchFamily="34" charset="0"/>
              </a:rPr>
              <a:t>What strategies can be used to increase energy supply?</a:t>
            </a:r>
          </a:p>
          <a:p>
            <a:r>
              <a:rPr lang="en-GB" sz="1000" dirty="0">
                <a:solidFill>
                  <a:schemeClr val="tx2"/>
                </a:solidFill>
                <a:latin typeface="Arial" panose="020B0604020202020204" pitchFamily="34" charset="0"/>
                <a:cs typeface="Arial" panose="020B0604020202020204" pitchFamily="34" charset="0"/>
              </a:rPr>
              <a:t>Non-renewable fossil fuels. Exploiting current reserves. Using technology to find new reserves.</a:t>
            </a:r>
          </a:p>
          <a:p>
            <a:r>
              <a:rPr lang="en-GB" sz="1000" dirty="0">
                <a:solidFill>
                  <a:schemeClr val="tx2"/>
                </a:solidFill>
                <a:latin typeface="Arial" panose="020B0604020202020204" pitchFamily="34" charset="0"/>
                <a:cs typeface="Arial" panose="020B0604020202020204" pitchFamily="34" charset="0"/>
              </a:rPr>
              <a:t>Develop renewable energy sources which are more sustainable.</a:t>
            </a:r>
          </a:p>
        </p:txBody>
      </p:sp>
      <p:sp>
        <p:nvSpPr>
          <p:cNvPr id="21" name="TextBox 20">
            <a:extLst>
              <a:ext uri="{FF2B5EF4-FFF2-40B4-BE49-F238E27FC236}">
                <a16:creationId xmlns:a16="http://schemas.microsoft.com/office/drawing/2014/main" id="{7D55C50E-D5D6-CC4B-B3F1-07EA78333BCC}"/>
              </a:ext>
            </a:extLst>
          </p:cNvPr>
          <p:cNvSpPr txBox="1"/>
          <p:nvPr/>
        </p:nvSpPr>
        <p:spPr>
          <a:xfrm>
            <a:off x="202251" y="270749"/>
            <a:ext cx="7195142" cy="815608"/>
          </a:xfrm>
          <a:prstGeom prst="rect">
            <a:avLst/>
          </a:prstGeom>
          <a:noFill/>
        </p:spPr>
        <p:txBody>
          <a:bodyPr wrap="square" rtlCol="0">
            <a:spAutoFit/>
          </a:bodyPr>
          <a:lstStyle/>
          <a:p>
            <a:pPr>
              <a:spcAft>
                <a:spcPts val="600"/>
              </a:spcAft>
            </a:pPr>
            <a:r>
              <a:rPr lang="en-GB" sz="2400" dirty="0">
                <a:solidFill>
                  <a:schemeClr val="bg1"/>
                </a:solidFill>
                <a:latin typeface="Arial" panose="020B0604020202020204" pitchFamily="34" charset="0"/>
                <a:cs typeface="Arial" panose="020B0604020202020204" pitchFamily="34" charset="0"/>
              </a:rPr>
              <a:t>RESOURCE MANAGEMENT ENERGY</a:t>
            </a:r>
          </a:p>
          <a:p>
            <a:pPr>
              <a:spcAft>
                <a:spcPts val="600"/>
              </a:spcAft>
            </a:pPr>
            <a:r>
              <a:rPr lang="en-GB" dirty="0" err="1">
                <a:solidFill>
                  <a:schemeClr val="bg1"/>
                </a:solidFill>
                <a:latin typeface="Arial" panose="020B0604020202020204" pitchFamily="34" charset="0"/>
                <a:cs typeface="Arial" panose="020B0604020202020204" pitchFamily="34" charset="0"/>
              </a:rPr>
              <a:t>Hellisheidi</a:t>
            </a:r>
            <a:r>
              <a:rPr lang="en-GB" dirty="0">
                <a:solidFill>
                  <a:schemeClr val="bg1"/>
                </a:solidFill>
                <a:latin typeface="Arial" panose="020B0604020202020204" pitchFamily="34" charset="0"/>
                <a:cs typeface="Arial" panose="020B0604020202020204" pitchFamily="34" charset="0"/>
              </a:rPr>
              <a:t> Power Plant</a:t>
            </a:r>
          </a:p>
        </p:txBody>
      </p:sp>
    </p:spTree>
    <p:extLst>
      <p:ext uri="{BB962C8B-B14F-4D97-AF65-F5344CB8AC3E}">
        <p14:creationId xmlns:p14="http://schemas.microsoft.com/office/powerpoint/2010/main" val="385465899"/>
      </p:ext>
    </p:extLst>
  </p:cSld>
  <p:clrMapOvr>
    <a:masterClrMapping/>
  </p:clrMapOvr>
</p:sld>
</file>

<file path=ppt/theme/theme1.xml><?xml version="1.0" encoding="utf-8"?>
<a:theme xmlns:a="http://schemas.openxmlformats.org/drawingml/2006/main" name="Office Theme">
  <a:themeElements>
    <a:clrScheme name="Custom 12">
      <a:dk1>
        <a:srgbClr val="3B4441"/>
      </a:dk1>
      <a:lt1>
        <a:srgbClr val="FFFFFF"/>
      </a:lt1>
      <a:dk2>
        <a:srgbClr val="6D7C7B"/>
      </a:dk2>
      <a:lt2>
        <a:srgbClr val="CBD4D3"/>
      </a:lt2>
      <a:accent1>
        <a:srgbClr val="00A5D4"/>
      </a:accent1>
      <a:accent2>
        <a:srgbClr val="0281A8"/>
      </a:accent2>
      <a:accent3>
        <a:srgbClr val="7FD1E9"/>
      </a:accent3>
      <a:accent4>
        <a:srgbClr val="3B4441"/>
      </a:accent4>
      <a:accent5>
        <a:srgbClr val="6D7C7B"/>
      </a:accent5>
      <a:accent6>
        <a:srgbClr val="C9D2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357</Words>
  <Application>Microsoft Macintosh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 Light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Sutton</dc:creator>
  <cp:lastModifiedBy>David Sutton</cp:lastModifiedBy>
  <cp:revision>22</cp:revision>
  <dcterms:created xsi:type="dcterms:W3CDTF">2021-07-28T19:56:17Z</dcterms:created>
  <dcterms:modified xsi:type="dcterms:W3CDTF">2021-09-29T16:33:45Z</dcterms:modified>
</cp:coreProperties>
</file>