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C7B"/>
    <a:srgbClr val="AF6B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5"/>
    <p:restoredTop sz="96327"/>
  </p:normalViewPr>
  <p:slideViewPr>
    <p:cSldViewPr snapToGrid="0" snapToObjects="1">
      <p:cViewPr varScale="1">
        <p:scale>
          <a:sx n="124" d="100"/>
          <a:sy n="124" d="100"/>
        </p:scale>
        <p:origin x="9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1B9A-78EC-294B-ADC5-1C07202044B8}"/>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0F543CB-31B8-A140-87F5-7AD30AB009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0CB1AE4-DBA8-CA4D-B6E2-B1CCCBDF553C}"/>
              </a:ext>
            </a:extLst>
          </p:cNvPr>
          <p:cNvSpPr>
            <a:spLocks noGrp="1"/>
          </p:cNvSpPr>
          <p:nvPr>
            <p:ph type="dt" sz="half" idx="10"/>
          </p:nvPr>
        </p:nvSpPr>
        <p:spPr/>
        <p:txBody>
          <a:bodyPr/>
          <a:lstStyle/>
          <a:p>
            <a:fld id="{3B2ACFC0-8428-DB47-85F7-B639D97B6E2B}" type="datetimeFigureOut">
              <a:rPr lang="en-US" smtClean="0"/>
              <a:t>9/29/21</a:t>
            </a:fld>
            <a:endParaRPr lang="en-US"/>
          </a:p>
        </p:txBody>
      </p:sp>
      <p:sp>
        <p:nvSpPr>
          <p:cNvPr id="5" name="Footer Placeholder 4">
            <a:extLst>
              <a:ext uri="{FF2B5EF4-FFF2-40B4-BE49-F238E27FC236}">
                <a16:creationId xmlns:a16="http://schemas.microsoft.com/office/drawing/2014/main" id="{24971AD9-C8CF-C641-9496-257705D68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16374-D962-1E40-A732-2A4FE078BD4F}"/>
              </a:ext>
            </a:extLst>
          </p:cNvPr>
          <p:cNvSpPr>
            <a:spLocks noGrp="1"/>
          </p:cNvSpPr>
          <p:nvPr>
            <p:ph type="sldNum" sz="quarter" idx="12"/>
          </p:nvPr>
        </p:nvSpPr>
        <p:spPr/>
        <p:txBody>
          <a:bodyPr/>
          <a:lstStyle/>
          <a:p>
            <a:fld id="{EA89F646-51F9-6D4F-B43B-800EB8A5F32E}" type="slidenum">
              <a:rPr lang="en-US" smtClean="0"/>
              <a:t>‹#›</a:t>
            </a:fld>
            <a:endParaRPr lang="en-US"/>
          </a:p>
        </p:txBody>
      </p:sp>
    </p:spTree>
    <p:extLst>
      <p:ext uri="{BB962C8B-B14F-4D97-AF65-F5344CB8AC3E}">
        <p14:creationId xmlns:p14="http://schemas.microsoft.com/office/powerpoint/2010/main" val="1510962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E3C0-1FA9-0747-9F40-F96544A9BE97}"/>
              </a:ext>
            </a:extLst>
          </p:cNvPr>
          <p:cNvSpPr>
            <a:spLocks noGrp="1"/>
          </p:cNvSpPr>
          <p:nvPr>
            <p:ph type="title"/>
          </p:nvPr>
        </p:nvSpPr>
        <p:spPr>
          <a:xfrm>
            <a:off x="430696" y="325368"/>
            <a:ext cx="10515600" cy="1325563"/>
          </a:xfrm>
        </p:spPr>
        <p:txBody>
          <a:bodyPr anchor="t">
            <a:normAutofit/>
          </a:bodyPr>
          <a:lstStyle>
            <a:lvl1pPr>
              <a:defRPr sz="4000" b="0" i="0">
                <a:solidFill>
                  <a:schemeClr val="tx2"/>
                </a:solidFill>
                <a:latin typeface="Arial Nova Light" panose="020B0304020202020204" pitchFamily="34" charset="0"/>
                <a:cs typeface="Arial Nova Light" panose="020B03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B1B0E3C-A0F3-F84B-A546-0072E52470A6}"/>
              </a:ext>
            </a:extLst>
          </p:cNvPr>
          <p:cNvSpPr>
            <a:spLocks noGrp="1"/>
          </p:cNvSpPr>
          <p:nvPr>
            <p:ph idx="1"/>
          </p:nvPr>
        </p:nvSpPr>
        <p:spPr>
          <a:xfrm>
            <a:off x="430695" y="1348547"/>
            <a:ext cx="10515600" cy="4351338"/>
          </a:xfrm>
        </p:spPr>
        <p:txBody>
          <a:bodyPr/>
          <a:lstStyle>
            <a:lvl1pPr>
              <a:defRPr b="0" i="0">
                <a:solidFill>
                  <a:schemeClr val="tx2"/>
                </a:solidFill>
                <a:latin typeface="Arial Nova Light" panose="020B0304020202020204" pitchFamily="34" charset="0"/>
                <a:cs typeface="Arial Nova Light" panose="020B0304020202020204" pitchFamily="34" charset="0"/>
              </a:defRPr>
            </a:lvl1pPr>
            <a:lvl2pPr>
              <a:defRPr b="0" i="0">
                <a:solidFill>
                  <a:schemeClr val="tx2"/>
                </a:solidFill>
                <a:latin typeface="Arial Nova Light" panose="020B0304020202020204" pitchFamily="34" charset="0"/>
                <a:cs typeface="Arial Nova Light" panose="020B0304020202020204" pitchFamily="34" charset="0"/>
              </a:defRPr>
            </a:lvl2pPr>
            <a:lvl3pPr>
              <a:defRPr b="0" i="0">
                <a:solidFill>
                  <a:schemeClr val="tx2"/>
                </a:solidFill>
                <a:latin typeface="Arial Nova Light" panose="020B0304020202020204" pitchFamily="34" charset="0"/>
                <a:cs typeface="Arial Nova Light" panose="020B0304020202020204" pitchFamily="34" charset="0"/>
              </a:defRPr>
            </a:lvl3pPr>
            <a:lvl4pPr>
              <a:defRPr b="0" i="0">
                <a:solidFill>
                  <a:schemeClr val="tx2"/>
                </a:solidFill>
                <a:latin typeface="Arial Nova Light" panose="020B0304020202020204" pitchFamily="34" charset="0"/>
                <a:cs typeface="Arial Nova Light" panose="020B0304020202020204" pitchFamily="34" charset="0"/>
              </a:defRPr>
            </a:lvl4pPr>
            <a:lvl5pPr>
              <a:defRPr b="0" i="0">
                <a:solidFill>
                  <a:schemeClr val="tx2"/>
                </a:solidFill>
                <a:latin typeface="Arial Nova Light" panose="020B0304020202020204" pitchFamily="34" charset="0"/>
                <a:cs typeface="Arial Nova Light" panose="020B03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4FC3955-C161-B042-A6DC-BBE4B01EDF2D}"/>
              </a:ext>
            </a:extLst>
          </p:cNvPr>
          <p:cNvSpPr>
            <a:spLocks noGrp="1"/>
          </p:cNvSpPr>
          <p:nvPr>
            <p:ph type="dt" sz="half" idx="10"/>
          </p:nvPr>
        </p:nvSpPr>
        <p:spPr/>
        <p:txBody>
          <a:bodyPr/>
          <a:lstStyle/>
          <a:p>
            <a:fld id="{3B2ACFC0-8428-DB47-85F7-B639D97B6E2B}" type="datetimeFigureOut">
              <a:rPr lang="en-US" smtClean="0"/>
              <a:t>9/29/21</a:t>
            </a:fld>
            <a:endParaRPr lang="en-US"/>
          </a:p>
        </p:txBody>
      </p:sp>
      <p:sp>
        <p:nvSpPr>
          <p:cNvPr id="5" name="Footer Placeholder 4">
            <a:extLst>
              <a:ext uri="{FF2B5EF4-FFF2-40B4-BE49-F238E27FC236}">
                <a16:creationId xmlns:a16="http://schemas.microsoft.com/office/drawing/2014/main" id="{0E8ACECC-C422-EC41-9CA9-9467B5F08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0DC23-AF04-AC4C-878C-20D2355DF950}"/>
              </a:ext>
            </a:extLst>
          </p:cNvPr>
          <p:cNvSpPr>
            <a:spLocks noGrp="1"/>
          </p:cNvSpPr>
          <p:nvPr>
            <p:ph type="sldNum" sz="quarter" idx="12"/>
          </p:nvPr>
        </p:nvSpPr>
        <p:spPr/>
        <p:txBody>
          <a:bodyPr/>
          <a:lstStyle/>
          <a:p>
            <a:fld id="{EA89F646-51F9-6D4F-B43B-800EB8A5F32E}" type="slidenum">
              <a:rPr lang="en-US" smtClean="0"/>
              <a:t>‹#›</a:t>
            </a:fld>
            <a:endParaRPr lang="en-US"/>
          </a:p>
        </p:txBody>
      </p:sp>
    </p:spTree>
    <p:extLst>
      <p:ext uri="{BB962C8B-B14F-4D97-AF65-F5344CB8AC3E}">
        <p14:creationId xmlns:p14="http://schemas.microsoft.com/office/powerpoint/2010/main" val="720346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unburst chart&#10;&#10;Description automatically generated">
            <a:extLst>
              <a:ext uri="{FF2B5EF4-FFF2-40B4-BE49-F238E27FC236}">
                <a16:creationId xmlns:a16="http://schemas.microsoft.com/office/drawing/2014/main" id="{B8C694B2-427E-0843-AD6A-EFF3F1AA9B1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9C6223F-160E-084D-AAA4-DBC33B3F60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0A5B54A-B481-C040-B7BA-549198B76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48FA53-F4C1-2849-A73A-89A9AA7A87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ACFC0-8428-DB47-85F7-B639D97B6E2B}" type="datetimeFigureOut">
              <a:rPr lang="en-US" smtClean="0"/>
              <a:t>9/29/21</a:t>
            </a:fld>
            <a:endParaRPr lang="en-US"/>
          </a:p>
        </p:txBody>
      </p:sp>
      <p:sp>
        <p:nvSpPr>
          <p:cNvPr id="5" name="Footer Placeholder 4">
            <a:extLst>
              <a:ext uri="{FF2B5EF4-FFF2-40B4-BE49-F238E27FC236}">
                <a16:creationId xmlns:a16="http://schemas.microsoft.com/office/drawing/2014/main" id="{9CCCDAE6-7033-4C43-A956-59B05CEB5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C5FD41-8CEB-AB41-BC18-EBCCAB040B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9F646-51F9-6D4F-B43B-800EB8A5F32E}" type="slidenum">
              <a:rPr lang="en-US" smtClean="0"/>
              <a:t>‹#›</a:t>
            </a:fld>
            <a:endParaRPr lang="en-US"/>
          </a:p>
        </p:txBody>
      </p:sp>
    </p:spTree>
    <p:extLst>
      <p:ext uri="{BB962C8B-B14F-4D97-AF65-F5344CB8AC3E}">
        <p14:creationId xmlns:p14="http://schemas.microsoft.com/office/powerpoint/2010/main" val="9905806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B5E583-6AE6-6B4C-B1B5-628E2449E101}"/>
              </a:ext>
            </a:extLst>
          </p:cNvPr>
          <p:cNvPicPr>
            <a:picLocks noChangeAspect="1"/>
          </p:cNvPicPr>
          <p:nvPr/>
        </p:nvPicPr>
        <p:blipFill>
          <a:blip r:embed="rId2"/>
          <a:srcRect t="7855" b="7855"/>
          <a:stretch/>
        </p:blipFill>
        <p:spPr>
          <a:xfrm>
            <a:off x="0" y="0"/>
            <a:ext cx="12191999" cy="6858000"/>
          </a:xfrm>
          <a:prstGeom prst="rect">
            <a:avLst/>
          </a:prstGeom>
        </p:spPr>
      </p:pic>
      <p:pic>
        <p:nvPicPr>
          <p:cNvPr id="20" name="Picture 19" descr="Icon&#10;&#10;Description automatically generated">
            <a:extLst>
              <a:ext uri="{FF2B5EF4-FFF2-40B4-BE49-F238E27FC236}">
                <a16:creationId xmlns:a16="http://schemas.microsoft.com/office/drawing/2014/main" id="{9673AD3F-76ED-384D-9844-A9B041EBE9F4}"/>
              </a:ext>
            </a:extLst>
          </p:cNvPr>
          <p:cNvPicPr>
            <a:picLocks noChangeAspect="1"/>
          </p:cNvPicPr>
          <p:nvPr/>
        </p:nvPicPr>
        <p:blipFill>
          <a:blip r:embed="rId3"/>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F84A3D1D-6DF9-A84F-84A1-AD2D5100CB82}"/>
              </a:ext>
            </a:extLst>
          </p:cNvPr>
          <p:cNvPicPr>
            <a:picLocks noChangeAspect="1"/>
          </p:cNvPicPr>
          <p:nvPr/>
        </p:nvPicPr>
        <p:blipFill>
          <a:blip r:embed="rId4"/>
          <a:stretch>
            <a:fillRect/>
          </a:stretch>
        </p:blipFill>
        <p:spPr>
          <a:xfrm>
            <a:off x="11062726" y="221651"/>
            <a:ext cx="936304" cy="685879"/>
          </a:xfrm>
          <a:prstGeom prst="rect">
            <a:avLst/>
          </a:prstGeom>
        </p:spPr>
      </p:pic>
      <p:sp>
        <p:nvSpPr>
          <p:cNvPr id="10" name="TextBox 9">
            <a:extLst>
              <a:ext uri="{FF2B5EF4-FFF2-40B4-BE49-F238E27FC236}">
                <a16:creationId xmlns:a16="http://schemas.microsoft.com/office/drawing/2014/main" id="{0545B10D-6A8B-494B-A624-6FE7D9062B87}"/>
              </a:ext>
            </a:extLst>
          </p:cNvPr>
          <p:cNvSpPr txBox="1"/>
          <p:nvPr/>
        </p:nvSpPr>
        <p:spPr>
          <a:xfrm>
            <a:off x="427496" y="2170891"/>
            <a:ext cx="2968979" cy="861774"/>
          </a:xfrm>
          <a:prstGeom prst="rect">
            <a:avLst/>
          </a:prstGeom>
          <a:solidFill>
            <a:schemeClr val="bg1">
              <a:alpha val="85000"/>
            </a:schemeClr>
          </a:solidFill>
          <a:ln w="19050">
            <a:solidFill>
              <a:schemeClr val="accent1"/>
            </a:solidFill>
          </a:ln>
        </p:spPr>
        <p:txBody>
          <a:bodyPr wrap="square" rtlCol="0">
            <a:spAutoFit/>
          </a:bodyPr>
          <a:lstStyle/>
          <a:p>
            <a:r>
              <a:rPr lang="en-GB" sz="1000" b="1" dirty="0">
                <a:latin typeface="Arial" panose="020B0604020202020204" pitchFamily="34" charset="0"/>
                <a:cs typeface="Arial" panose="020B0604020202020204" pitchFamily="34" charset="0"/>
              </a:rPr>
              <a:t>Describe the different types of glacial erosion.</a:t>
            </a:r>
          </a:p>
          <a:p>
            <a:r>
              <a:rPr lang="en-GB" sz="1000" b="1" dirty="0">
                <a:solidFill>
                  <a:schemeClr val="tx2"/>
                </a:solidFill>
                <a:latin typeface="Arial" panose="020B0604020202020204" pitchFamily="34" charset="0"/>
                <a:cs typeface="Arial" panose="020B0604020202020204" pitchFamily="34" charset="0"/>
              </a:rPr>
              <a:t>Plucking</a:t>
            </a:r>
            <a:r>
              <a:rPr lang="en-GB" sz="1000" dirty="0">
                <a:solidFill>
                  <a:schemeClr val="tx2"/>
                </a:solidFill>
                <a:latin typeface="Arial" panose="020B0604020202020204" pitchFamily="34" charset="0"/>
                <a:cs typeface="Arial" panose="020B0604020202020204" pitchFamily="34" charset="0"/>
              </a:rPr>
              <a:t> - meltwater freezes around loose rock, then as the glacier moves it pulls the rocks away. </a:t>
            </a:r>
          </a:p>
          <a:p>
            <a:r>
              <a:rPr lang="en-GB" sz="1000" b="1" dirty="0">
                <a:solidFill>
                  <a:schemeClr val="tx2"/>
                </a:solidFill>
                <a:latin typeface="Arial" panose="020B0604020202020204" pitchFamily="34" charset="0"/>
                <a:cs typeface="Arial" panose="020B0604020202020204" pitchFamily="34" charset="0"/>
              </a:rPr>
              <a:t>Abrasion</a:t>
            </a:r>
            <a:r>
              <a:rPr lang="en-GB" sz="1000" dirty="0">
                <a:solidFill>
                  <a:schemeClr val="tx2"/>
                </a:solidFill>
                <a:latin typeface="Arial" panose="020B0604020202020204" pitchFamily="34" charset="0"/>
                <a:cs typeface="Arial" panose="020B0604020202020204" pitchFamily="34" charset="0"/>
              </a:rPr>
              <a:t> - rocks frozen to the glacier scrape away the bedrock below.</a:t>
            </a:r>
          </a:p>
        </p:txBody>
      </p:sp>
      <p:sp>
        <p:nvSpPr>
          <p:cNvPr id="11" name="TextBox 10">
            <a:extLst>
              <a:ext uri="{FF2B5EF4-FFF2-40B4-BE49-F238E27FC236}">
                <a16:creationId xmlns:a16="http://schemas.microsoft.com/office/drawing/2014/main" id="{E2939CC9-BE3D-B443-9D27-3D5CDEC8E161}"/>
              </a:ext>
            </a:extLst>
          </p:cNvPr>
          <p:cNvSpPr txBox="1"/>
          <p:nvPr/>
        </p:nvSpPr>
        <p:spPr>
          <a:xfrm>
            <a:off x="4639495" y="3475656"/>
            <a:ext cx="2968979" cy="1323439"/>
          </a:xfrm>
          <a:prstGeom prst="rect">
            <a:avLst/>
          </a:prstGeom>
          <a:solidFill>
            <a:schemeClr val="bg1">
              <a:alpha val="85000"/>
            </a:schemeClr>
          </a:solidFill>
          <a:ln w="19050">
            <a:solidFill>
              <a:schemeClr val="accent1"/>
            </a:solidFill>
          </a:ln>
          <a:effectLst>
            <a:reflection stA="0" endPos="65000" dir="5400000" sy="-100000" algn="bl" rotWithShape="0"/>
            <a:softEdge rad="0"/>
          </a:effectLst>
        </p:spPr>
        <p:txBody>
          <a:bodyPr wrap="square" rtlCol="0">
            <a:spAutoFit/>
          </a:bodyPr>
          <a:lstStyle/>
          <a:p>
            <a:r>
              <a:rPr lang="en-GB" sz="1000" b="1" dirty="0">
                <a:latin typeface="Arial" panose="020B0604020202020204" pitchFamily="34" charset="0"/>
                <a:cs typeface="Arial" panose="020B0604020202020204" pitchFamily="34" charset="0"/>
              </a:rPr>
              <a:t>What are the possible impacts of glacial retreat?</a:t>
            </a:r>
          </a:p>
          <a:p>
            <a:r>
              <a:rPr lang="en-GB" sz="1000" dirty="0">
                <a:solidFill>
                  <a:schemeClr val="tx2"/>
                </a:solidFill>
                <a:latin typeface="Arial" panose="020B0604020202020204" pitchFamily="34" charset="0"/>
                <a:cs typeface="Arial" panose="020B0604020202020204" pitchFamily="34" charset="0"/>
              </a:rPr>
              <a:t>Opportunities – Mining, quarrying and mineral extraction. Increase in vegetation and biodiversity. </a:t>
            </a:r>
          </a:p>
          <a:p>
            <a:r>
              <a:rPr lang="en-GB" sz="1000" dirty="0">
                <a:solidFill>
                  <a:schemeClr val="tx2"/>
                </a:solidFill>
                <a:latin typeface="Arial" panose="020B0604020202020204" pitchFamily="34" charset="0"/>
                <a:cs typeface="Arial" panose="020B0604020202020204" pitchFamily="34" charset="0"/>
              </a:rPr>
              <a:t>Disadvantages – Increase risk of flooding, avalanches, sea level change, impacts on tourism.</a:t>
            </a:r>
          </a:p>
        </p:txBody>
      </p:sp>
      <p:sp>
        <p:nvSpPr>
          <p:cNvPr id="12" name="TextBox 11">
            <a:extLst>
              <a:ext uri="{FF2B5EF4-FFF2-40B4-BE49-F238E27FC236}">
                <a16:creationId xmlns:a16="http://schemas.microsoft.com/office/drawing/2014/main" id="{8F654437-E956-9A4B-9536-C5CDABA41FEB}"/>
              </a:ext>
            </a:extLst>
          </p:cNvPr>
          <p:cNvSpPr txBox="1"/>
          <p:nvPr/>
        </p:nvSpPr>
        <p:spPr>
          <a:xfrm>
            <a:off x="8785924" y="4722465"/>
            <a:ext cx="2968979" cy="553998"/>
          </a:xfrm>
          <a:prstGeom prst="rect">
            <a:avLst/>
          </a:prstGeom>
          <a:solidFill>
            <a:schemeClr val="bg1">
              <a:alpha val="85000"/>
            </a:schemeClr>
          </a:solidFill>
          <a:ln w="19050" cmpd="sng">
            <a:solidFill>
              <a:schemeClr val="accent1"/>
            </a:solidFill>
            <a:extLst>
              <a:ext uri="{C807C97D-BFC1-408E-A445-0C87EB9F89A2}">
                <ask:lineSketchStyleProps xmlns:ask="http://schemas.microsoft.com/office/drawing/2018/sketchyshapes" sd="1219033472">
                  <a:custGeom>
                    <a:avLst/>
                    <a:gdLst>
                      <a:gd name="connsiteX0" fmla="*/ 0 w 2968979"/>
                      <a:gd name="connsiteY0" fmla="*/ 0 h 1169551"/>
                      <a:gd name="connsiteX1" fmla="*/ 2968979 w 2968979"/>
                      <a:gd name="connsiteY1" fmla="*/ 0 h 1169551"/>
                      <a:gd name="connsiteX2" fmla="*/ 2968979 w 2968979"/>
                      <a:gd name="connsiteY2" fmla="*/ 1169551 h 1169551"/>
                      <a:gd name="connsiteX3" fmla="*/ 0 w 2968979"/>
                      <a:gd name="connsiteY3" fmla="*/ 1169551 h 1169551"/>
                      <a:gd name="connsiteX4" fmla="*/ 0 w 2968979"/>
                      <a:gd name="connsiteY4" fmla="*/ 0 h 116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979" h="1169551" fill="none" extrusionOk="0">
                        <a:moveTo>
                          <a:pt x="0" y="0"/>
                        </a:moveTo>
                        <a:cubicBezTo>
                          <a:pt x="994800" y="-49533"/>
                          <a:pt x="2504001" y="-14809"/>
                          <a:pt x="2968979" y="0"/>
                        </a:cubicBezTo>
                        <a:cubicBezTo>
                          <a:pt x="3041167" y="204995"/>
                          <a:pt x="3046174" y="905604"/>
                          <a:pt x="2968979" y="1169551"/>
                        </a:cubicBezTo>
                        <a:cubicBezTo>
                          <a:pt x="1892456" y="1121320"/>
                          <a:pt x="694297" y="1254006"/>
                          <a:pt x="0" y="1169551"/>
                        </a:cubicBezTo>
                        <a:cubicBezTo>
                          <a:pt x="-27932" y="632226"/>
                          <a:pt x="33708" y="503537"/>
                          <a:pt x="0" y="0"/>
                        </a:cubicBezTo>
                        <a:close/>
                      </a:path>
                      <a:path w="2968979" h="1169551" stroke="0" extrusionOk="0">
                        <a:moveTo>
                          <a:pt x="0" y="0"/>
                        </a:moveTo>
                        <a:cubicBezTo>
                          <a:pt x="1354475" y="118645"/>
                          <a:pt x="1800889" y="116012"/>
                          <a:pt x="2968979" y="0"/>
                        </a:cubicBezTo>
                        <a:cubicBezTo>
                          <a:pt x="3039618" y="408482"/>
                          <a:pt x="3015950" y="614300"/>
                          <a:pt x="2968979" y="1169551"/>
                        </a:cubicBezTo>
                        <a:cubicBezTo>
                          <a:pt x="2329345" y="1304151"/>
                          <a:pt x="663719" y="1012355"/>
                          <a:pt x="0" y="1169551"/>
                        </a:cubicBezTo>
                        <a:cubicBezTo>
                          <a:pt x="58594" y="645650"/>
                          <a:pt x="43718" y="237135"/>
                          <a:pt x="0" y="0"/>
                        </a:cubicBezTo>
                        <a:close/>
                      </a:path>
                    </a:pathLst>
                  </a:custGeom>
                  <ask:type>
                    <ask:lineSketchNone/>
                  </ask:type>
                </ask:lineSketchStyleProps>
              </a:ext>
            </a:extLst>
          </a:ln>
        </p:spPr>
        <p:txBody>
          <a:bodyPr wrap="square" rtlCol="0">
            <a:spAutoFit/>
          </a:bodyPr>
          <a:lstStyle/>
          <a:p>
            <a:r>
              <a:rPr lang="en-GB" sz="1000" b="1" dirty="0">
                <a:latin typeface="Arial" panose="020B0604020202020204" pitchFamily="34" charset="0"/>
                <a:cs typeface="Arial" panose="020B0604020202020204" pitchFamily="34" charset="0"/>
              </a:rPr>
              <a:t>Identify landforms of glacial erosion.</a:t>
            </a:r>
          </a:p>
          <a:p>
            <a:r>
              <a:rPr lang="en-GB" sz="1000" dirty="0">
                <a:solidFill>
                  <a:schemeClr val="tx2"/>
                </a:solidFill>
                <a:latin typeface="Arial" panose="020B0604020202020204" pitchFamily="34" charset="0"/>
                <a:cs typeface="Arial" panose="020B0604020202020204" pitchFamily="34" charset="0"/>
              </a:rPr>
              <a:t>Corrie, u-shaped valley, arête, hanging valley, pyramidal peak and truncated spur.</a:t>
            </a:r>
          </a:p>
        </p:txBody>
      </p:sp>
      <p:sp>
        <p:nvSpPr>
          <p:cNvPr id="15" name="TextBox 14">
            <a:extLst>
              <a:ext uri="{FF2B5EF4-FFF2-40B4-BE49-F238E27FC236}">
                <a16:creationId xmlns:a16="http://schemas.microsoft.com/office/drawing/2014/main" id="{515DF16D-0F82-8840-BAA0-766686DDBB49}"/>
              </a:ext>
            </a:extLst>
          </p:cNvPr>
          <p:cNvSpPr txBox="1"/>
          <p:nvPr/>
        </p:nvSpPr>
        <p:spPr>
          <a:xfrm>
            <a:off x="406946" y="3648697"/>
            <a:ext cx="2968979" cy="1015663"/>
          </a:xfrm>
          <a:prstGeom prst="rect">
            <a:avLst/>
          </a:prstGeom>
          <a:solidFill>
            <a:schemeClr val="bg1">
              <a:alpha val="85000"/>
            </a:schemeClr>
          </a:solidFill>
          <a:ln w="19050">
            <a:solidFill>
              <a:schemeClr val="accent1"/>
            </a:solidFill>
          </a:ln>
        </p:spPr>
        <p:txBody>
          <a:bodyPr wrap="square" rtlCol="0">
            <a:spAutoFit/>
          </a:bodyPr>
          <a:lstStyle/>
          <a:p>
            <a:r>
              <a:rPr lang="en-GB" sz="1000" b="1" dirty="0">
                <a:latin typeface="Arial" panose="020B0604020202020204" pitchFamily="34" charset="0"/>
                <a:cs typeface="Arial" panose="020B0604020202020204" pitchFamily="34" charset="0"/>
              </a:rPr>
              <a:t>Describe the location of the </a:t>
            </a:r>
            <a:r>
              <a:rPr lang="en-GB" sz="1000" b="1" dirty="0" err="1">
                <a:latin typeface="Arial" panose="020B0604020202020204" pitchFamily="34" charset="0"/>
                <a:cs typeface="Arial" panose="020B0604020202020204" pitchFamily="34" charset="0"/>
              </a:rPr>
              <a:t>Sólheimajökull</a:t>
            </a:r>
            <a:r>
              <a:rPr lang="en-GB" sz="1000" b="1" dirty="0">
                <a:latin typeface="Arial" panose="020B0604020202020204" pitchFamily="34" charset="0"/>
                <a:cs typeface="Arial" panose="020B0604020202020204" pitchFamily="34" charset="0"/>
              </a:rPr>
              <a:t> glacier.</a:t>
            </a:r>
          </a:p>
          <a:p>
            <a:r>
              <a:rPr lang="en-GB" sz="1000" dirty="0" err="1">
                <a:solidFill>
                  <a:schemeClr val="tx2"/>
                </a:solidFill>
                <a:latin typeface="Arial" panose="020B0604020202020204" pitchFamily="34" charset="0"/>
                <a:cs typeface="Arial" panose="020B0604020202020204" pitchFamily="34" charset="0"/>
              </a:rPr>
              <a:t>Sólheimajökull</a:t>
            </a:r>
            <a:r>
              <a:rPr lang="en-GB" sz="1000" dirty="0">
                <a:solidFill>
                  <a:schemeClr val="tx2"/>
                </a:solidFill>
                <a:latin typeface="Arial" panose="020B0604020202020204" pitchFamily="34" charset="0"/>
                <a:cs typeface="Arial" panose="020B0604020202020204" pitchFamily="34" charset="0"/>
              </a:rPr>
              <a:t> is located in southern Iceland, between the volcanoes </a:t>
            </a:r>
            <a:r>
              <a:rPr lang="en-GB" sz="1000" dirty="0" err="1">
                <a:solidFill>
                  <a:schemeClr val="tx2"/>
                </a:solidFill>
                <a:latin typeface="Arial" panose="020B0604020202020204" pitchFamily="34" charset="0"/>
                <a:cs typeface="Arial" panose="020B0604020202020204" pitchFamily="34" charset="0"/>
              </a:rPr>
              <a:t>Katla</a:t>
            </a:r>
            <a:r>
              <a:rPr lang="en-GB" sz="1000" dirty="0">
                <a:solidFill>
                  <a:schemeClr val="tx2"/>
                </a:solidFill>
                <a:latin typeface="Arial" panose="020B0604020202020204" pitchFamily="34" charset="0"/>
                <a:cs typeface="Arial" panose="020B0604020202020204" pitchFamily="34" charset="0"/>
              </a:rPr>
              <a:t> and Eyjafjallajökull. </a:t>
            </a:r>
            <a:r>
              <a:rPr lang="en-GB" sz="1000" dirty="0" err="1">
                <a:solidFill>
                  <a:schemeClr val="tx2"/>
                </a:solidFill>
                <a:latin typeface="Arial" panose="020B0604020202020204" pitchFamily="34" charset="0"/>
                <a:cs typeface="Arial" panose="020B0604020202020204" pitchFamily="34" charset="0"/>
              </a:rPr>
              <a:t>Sólheimajökull</a:t>
            </a:r>
            <a:r>
              <a:rPr lang="en-GB" sz="1000" dirty="0">
                <a:solidFill>
                  <a:schemeClr val="tx2"/>
                </a:solidFill>
                <a:latin typeface="Arial" panose="020B0604020202020204" pitchFamily="34" charset="0"/>
                <a:cs typeface="Arial" panose="020B0604020202020204" pitchFamily="34" charset="0"/>
              </a:rPr>
              <a:t> is an outlet glacier from </a:t>
            </a:r>
            <a:r>
              <a:rPr lang="en-GB" sz="1000" dirty="0" err="1">
                <a:solidFill>
                  <a:schemeClr val="tx2"/>
                </a:solidFill>
                <a:latin typeface="Arial" panose="020B0604020202020204" pitchFamily="34" charset="0"/>
                <a:cs typeface="Arial" panose="020B0604020202020204" pitchFamily="34" charset="0"/>
              </a:rPr>
              <a:t>Mýrdalsjökull</a:t>
            </a:r>
            <a:r>
              <a:rPr lang="en-GB" sz="1000" dirty="0">
                <a:solidFill>
                  <a:schemeClr val="tx2"/>
                </a:solidFill>
                <a:latin typeface="Arial" panose="020B0604020202020204" pitchFamily="34" charset="0"/>
                <a:cs typeface="Arial" panose="020B0604020202020204" pitchFamily="34" charset="0"/>
              </a:rPr>
              <a:t>, Iceland's fourth largest glacier.</a:t>
            </a:r>
          </a:p>
        </p:txBody>
      </p:sp>
      <p:sp>
        <p:nvSpPr>
          <p:cNvPr id="16" name="TextBox 15">
            <a:extLst>
              <a:ext uri="{FF2B5EF4-FFF2-40B4-BE49-F238E27FC236}">
                <a16:creationId xmlns:a16="http://schemas.microsoft.com/office/drawing/2014/main" id="{A1D8B3F0-12C9-0F41-BCF8-862558D9D032}"/>
              </a:ext>
            </a:extLst>
          </p:cNvPr>
          <p:cNvSpPr txBox="1"/>
          <p:nvPr/>
        </p:nvSpPr>
        <p:spPr>
          <a:xfrm>
            <a:off x="4630152" y="2170891"/>
            <a:ext cx="2968979" cy="861774"/>
          </a:xfrm>
          <a:prstGeom prst="rect">
            <a:avLst/>
          </a:prstGeom>
          <a:solidFill>
            <a:schemeClr val="bg1">
              <a:alpha val="85000"/>
            </a:schemeClr>
          </a:solidFill>
          <a:ln w="19050">
            <a:solidFill>
              <a:schemeClr val="accent1"/>
            </a:solidFill>
          </a:ln>
        </p:spPr>
        <p:txBody>
          <a:bodyPr wrap="square" rtlCol="0">
            <a:spAutoFit/>
          </a:bodyPr>
          <a:lstStyle/>
          <a:p>
            <a:r>
              <a:rPr lang="en-GB" sz="1000" b="1" dirty="0">
                <a:solidFill>
                  <a:srgbClr val="202124"/>
                </a:solidFill>
                <a:latin typeface="Arial" panose="020B0604020202020204" pitchFamily="34" charset="0"/>
                <a:cs typeface="Arial" panose="020B0604020202020204" pitchFamily="34" charset="0"/>
              </a:rPr>
              <a:t>Describe freeze-thaw weathering. </a:t>
            </a:r>
          </a:p>
          <a:p>
            <a:r>
              <a:rPr lang="en-GB" sz="1000" dirty="0">
                <a:solidFill>
                  <a:schemeClr val="tx2"/>
                </a:solidFill>
                <a:latin typeface="Arial" panose="020B0604020202020204" pitchFamily="34" charset="0"/>
                <a:cs typeface="Arial" panose="020B0604020202020204" pitchFamily="34" charset="0"/>
              </a:rPr>
              <a:t>Water enters cracks in the rock, which then freezes and expands. This causes the crack to become larger and eventually breaks off chunks of the rocks. </a:t>
            </a:r>
          </a:p>
        </p:txBody>
      </p:sp>
      <p:sp>
        <p:nvSpPr>
          <p:cNvPr id="17" name="TextBox 16">
            <a:extLst>
              <a:ext uri="{FF2B5EF4-FFF2-40B4-BE49-F238E27FC236}">
                <a16:creationId xmlns:a16="http://schemas.microsoft.com/office/drawing/2014/main" id="{CB5A4F22-23E3-F64F-A941-BA212AA8A893}"/>
              </a:ext>
            </a:extLst>
          </p:cNvPr>
          <p:cNvSpPr txBox="1"/>
          <p:nvPr/>
        </p:nvSpPr>
        <p:spPr>
          <a:xfrm>
            <a:off x="4639495" y="5228254"/>
            <a:ext cx="2968979" cy="1208023"/>
          </a:xfrm>
          <a:prstGeom prst="rect">
            <a:avLst/>
          </a:prstGeom>
          <a:solidFill>
            <a:schemeClr val="bg1">
              <a:alpha val="85000"/>
            </a:schemeClr>
          </a:solidFill>
          <a:ln w="19050">
            <a:solidFill>
              <a:schemeClr val="accent1"/>
            </a:solidFill>
          </a:ln>
        </p:spPr>
        <p:txBody>
          <a:bodyPr wrap="square" rtlCol="0">
            <a:spAutoFit/>
          </a:bodyPr>
          <a:lstStyle/>
          <a:p>
            <a:r>
              <a:rPr lang="en-GB" sz="1000" b="1" dirty="0">
                <a:latin typeface="Arial" panose="020B0604020202020204" pitchFamily="34" charset="0"/>
                <a:cs typeface="Arial" panose="020B0604020202020204" pitchFamily="34" charset="0"/>
              </a:rPr>
              <a:t>Describe the types of accumulation and ablation. </a:t>
            </a:r>
          </a:p>
          <a:p>
            <a:r>
              <a:rPr lang="en-GB" sz="1000" dirty="0">
                <a:solidFill>
                  <a:schemeClr val="tx2"/>
                </a:solidFill>
                <a:latin typeface="Arial" panose="020B0604020202020204" pitchFamily="34" charset="0"/>
                <a:cs typeface="Arial" panose="020B0604020202020204" pitchFamily="34" charset="0"/>
              </a:rPr>
              <a:t>Zone of accumulation is at the upper section of the glacier, where snow is added via snow fall and or avalanches. Ablation is at the lower section of the glacier, where ice melts and breaks off.</a:t>
            </a:r>
          </a:p>
        </p:txBody>
      </p:sp>
      <p:sp>
        <p:nvSpPr>
          <p:cNvPr id="18" name="TextBox 17">
            <a:extLst>
              <a:ext uri="{FF2B5EF4-FFF2-40B4-BE49-F238E27FC236}">
                <a16:creationId xmlns:a16="http://schemas.microsoft.com/office/drawing/2014/main" id="{4C06C7C3-CD3A-6146-A5FF-4FBA97A50858}"/>
              </a:ext>
            </a:extLst>
          </p:cNvPr>
          <p:cNvSpPr txBox="1"/>
          <p:nvPr/>
        </p:nvSpPr>
        <p:spPr>
          <a:xfrm>
            <a:off x="8785924" y="5604852"/>
            <a:ext cx="2968979" cy="707886"/>
          </a:xfrm>
          <a:prstGeom prst="rect">
            <a:avLst/>
          </a:prstGeom>
          <a:solidFill>
            <a:schemeClr val="bg1">
              <a:alpha val="85000"/>
            </a:schemeClr>
          </a:solidFill>
          <a:ln w="19050" cmpd="sng">
            <a:solidFill>
              <a:schemeClr val="accent1"/>
            </a:solidFill>
            <a:extLst>
              <a:ext uri="{C807C97D-BFC1-408E-A445-0C87EB9F89A2}">
                <ask:lineSketchStyleProps xmlns:ask="http://schemas.microsoft.com/office/drawing/2018/sketchyshapes" sd="1219033472">
                  <a:custGeom>
                    <a:avLst/>
                    <a:gdLst>
                      <a:gd name="connsiteX0" fmla="*/ 0 w 2968979"/>
                      <a:gd name="connsiteY0" fmla="*/ 0 h 1169551"/>
                      <a:gd name="connsiteX1" fmla="*/ 2968979 w 2968979"/>
                      <a:gd name="connsiteY1" fmla="*/ 0 h 1169551"/>
                      <a:gd name="connsiteX2" fmla="*/ 2968979 w 2968979"/>
                      <a:gd name="connsiteY2" fmla="*/ 1169551 h 1169551"/>
                      <a:gd name="connsiteX3" fmla="*/ 0 w 2968979"/>
                      <a:gd name="connsiteY3" fmla="*/ 1169551 h 1169551"/>
                      <a:gd name="connsiteX4" fmla="*/ 0 w 2968979"/>
                      <a:gd name="connsiteY4" fmla="*/ 0 h 116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979" h="1169551" fill="none" extrusionOk="0">
                        <a:moveTo>
                          <a:pt x="0" y="0"/>
                        </a:moveTo>
                        <a:cubicBezTo>
                          <a:pt x="994800" y="-49533"/>
                          <a:pt x="2504001" y="-14809"/>
                          <a:pt x="2968979" y="0"/>
                        </a:cubicBezTo>
                        <a:cubicBezTo>
                          <a:pt x="3041167" y="204995"/>
                          <a:pt x="3046174" y="905604"/>
                          <a:pt x="2968979" y="1169551"/>
                        </a:cubicBezTo>
                        <a:cubicBezTo>
                          <a:pt x="1892456" y="1121320"/>
                          <a:pt x="694297" y="1254006"/>
                          <a:pt x="0" y="1169551"/>
                        </a:cubicBezTo>
                        <a:cubicBezTo>
                          <a:pt x="-27932" y="632226"/>
                          <a:pt x="33708" y="503537"/>
                          <a:pt x="0" y="0"/>
                        </a:cubicBezTo>
                        <a:close/>
                      </a:path>
                      <a:path w="2968979" h="1169551" stroke="0" extrusionOk="0">
                        <a:moveTo>
                          <a:pt x="0" y="0"/>
                        </a:moveTo>
                        <a:cubicBezTo>
                          <a:pt x="1354475" y="118645"/>
                          <a:pt x="1800889" y="116012"/>
                          <a:pt x="2968979" y="0"/>
                        </a:cubicBezTo>
                        <a:cubicBezTo>
                          <a:pt x="3039618" y="408482"/>
                          <a:pt x="3015950" y="614300"/>
                          <a:pt x="2968979" y="1169551"/>
                        </a:cubicBezTo>
                        <a:cubicBezTo>
                          <a:pt x="2329345" y="1304151"/>
                          <a:pt x="663719" y="1012355"/>
                          <a:pt x="0" y="1169551"/>
                        </a:cubicBezTo>
                        <a:cubicBezTo>
                          <a:pt x="58594" y="645650"/>
                          <a:pt x="43718" y="237135"/>
                          <a:pt x="0" y="0"/>
                        </a:cubicBezTo>
                        <a:close/>
                      </a:path>
                    </a:pathLst>
                  </a:custGeom>
                  <ask:type>
                    <ask:lineSketchNone/>
                  </ask:type>
                </ask:lineSketchStyleProps>
              </a:ext>
            </a:extLst>
          </a:ln>
        </p:spPr>
        <p:txBody>
          <a:bodyPr wrap="square" rtlCol="0">
            <a:spAutoFit/>
          </a:bodyPr>
          <a:lstStyle/>
          <a:p>
            <a:r>
              <a:rPr lang="en-GB" sz="1000" b="1" dirty="0">
                <a:latin typeface="Arial" panose="020B0604020202020204" pitchFamily="34" charset="0"/>
                <a:cs typeface="Arial" panose="020B0604020202020204" pitchFamily="34" charset="0"/>
              </a:rPr>
              <a:t>Identify landforms resulting from glacial transportation and deposition. </a:t>
            </a:r>
          </a:p>
          <a:p>
            <a:r>
              <a:rPr lang="en-GB" sz="1000" dirty="0">
                <a:solidFill>
                  <a:schemeClr val="tx2"/>
                </a:solidFill>
                <a:latin typeface="Arial" panose="020B0604020202020204" pitchFamily="34" charset="0"/>
                <a:cs typeface="Arial" panose="020B0604020202020204" pitchFamily="34" charset="0"/>
              </a:rPr>
              <a:t>Drumlins, erratic's and moraine (lateral, medial, terminal and ground moraine).</a:t>
            </a:r>
          </a:p>
        </p:txBody>
      </p:sp>
      <p:sp>
        <p:nvSpPr>
          <p:cNvPr id="19" name="TextBox 18">
            <a:extLst>
              <a:ext uri="{FF2B5EF4-FFF2-40B4-BE49-F238E27FC236}">
                <a16:creationId xmlns:a16="http://schemas.microsoft.com/office/drawing/2014/main" id="{29B3E4AC-7A1B-2943-BC72-B318CE22F77A}"/>
              </a:ext>
            </a:extLst>
          </p:cNvPr>
          <p:cNvSpPr txBox="1"/>
          <p:nvPr/>
        </p:nvSpPr>
        <p:spPr>
          <a:xfrm>
            <a:off x="417221" y="5280393"/>
            <a:ext cx="2968979" cy="1169551"/>
          </a:xfrm>
          <a:prstGeom prst="rect">
            <a:avLst/>
          </a:prstGeom>
          <a:solidFill>
            <a:schemeClr val="bg1">
              <a:alpha val="85000"/>
            </a:schemeClr>
          </a:solidFill>
          <a:ln w="19050">
            <a:solidFill>
              <a:schemeClr val="accent1"/>
            </a:solidFill>
          </a:ln>
        </p:spPr>
        <p:txBody>
          <a:bodyPr wrap="square" rtlCol="0">
            <a:spAutoFit/>
          </a:bodyPr>
          <a:lstStyle/>
          <a:p>
            <a:r>
              <a:rPr lang="en-GB" sz="1000" b="1" dirty="0">
                <a:latin typeface="Arial" panose="020B0604020202020204" pitchFamily="34" charset="0"/>
                <a:cs typeface="Arial" panose="020B0604020202020204" pitchFamily="34" charset="0"/>
              </a:rPr>
              <a:t>What evidence of glacial retreat is seen at </a:t>
            </a:r>
            <a:r>
              <a:rPr lang="en-GB" sz="1000" b="1" dirty="0" err="1">
                <a:latin typeface="Arial" panose="020B0604020202020204" pitchFamily="34" charset="0"/>
                <a:cs typeface="Arial" panose="020B0604020202020204" pitchFamily="34" charset="0"/>
              </a:rPr>
              <a:t>Sólheimajökull</a:t>
            </a:r>
            <a:r>
              <a:rPr lang="en-GB" sz="1000" b="1" dirty="0">
                <a:latin typeface="Arial" panose="020B0604020202020204" pitchFamily="34" charset="0"/>
                <a:cs typeface="Arial" panose="020B0604020202020204" pitchFamily="34" charset="0"/>
              </a:rPr>
              <a:t>?</a:t>
            </a:r>
          </a:p>
          <a:p>
            <a:r>
              <a:rPr lang="en-GB" sz="1000" dirty="0" err="1">
                <a:solidFill>
                  <a:schemeClr val="tx2"/>
                </a:solidFill>
                <a:latin typeface="Arial" panose="020B0604020202020204" pitchFamily="34" charset="0"/>
                <a:cs typeface="Arial" panose="020B0604020202020204" pitchFamily="34" charset="0"/>
              </a:rPr>
              <a:t>Sólheimajökull</a:t>
            </a:r>
            <a:r>
              <a:rPr lang="en-GB" sz="1000" dirty="0">
                <a:solidFill>
                  <a:schemeClr val="tx2"/>
                </a:solidFill>
                <a:latin typeface="Arial" panose="020B0604020202020204" pitchFamily="34" charset="0"/>
                <a:cs typeface="Arial" panose="020B0604020202020204" pitchFamily="34" charset="0"/>
              </a:rPr>
              <a:t> is retreating at a rapid pace, causing suggesting the glacier will disappear in the near future. The glacier is retreating 65 m (213 ft) every year over the past couple of decades.</a:t>
            </a:r>
          </a:p>
        </p:txBody>
      </p:sp>
      <p:sp>
        <p:nvSpPr>
          <p:cNvPr id="21" name="TextBox 20">
            <a:extLst>
              <a:ext uri="{FF2B5EF4-FFF2-40B4-BE49-F238E27FC236}">
                <a16:creationId xmlns:a16="http://schemas.microsoft.com/office/drawing/2014/main" id="{39628310-847C-6244-8DD7-153A7BBCD547}"/>
              </a:ext>
            </a:extLst>
          </p:cNvPr>
          <p:cNvSpPr txBox="1"/>
          <p:nvPr/>
        </p:nvSpPr>
        <p:spPr>
          <a:xfrm>
            <a:off x="202251" y="270749"/>
            <a:ext cx="7195142" cy="815608"/>
          </a:xfrm>
          <a:prstGeom prst="rect">
            <a:avLst/>
          </a:prstGeom>
          <a:noFill/>
        </p:spPr>
        <p:txBody>
          <a:bodyPr wrap="square" rtlCol="0">
            <a:spAutoFit/>
          </a:bodyPr>
          <a:lstStyle/>
          <a:p>
            <a:pPr>
              <a:spcAft>
                <a:spcPts val="600"/>
              </a:spcAft>
            </a:pPr>
            <a:r>
              <a:rPr lang="en-GB" sz="2400" dirty="0">
                <a:solidFill>
                  <a:schemeClr val="bg1"/>
                </a:solidFill>
                <a:latin typeface="Arial" panose="020B0604020202020204" pitchFamily="34" charset="0"/>
                <a:cs typeface="Arial" panose="020B0604020202020204" pitchFamily="34" charset="0"/>
              </a:rPr>
              <a:t>PHYSICAL LANDSCAPES GLACIERS</a:t>
            </a:r>
          </a:p>
          <a:p>
            <a:pPr>
              <a:spcAft>
                <a:spcPts val="600"/>
              </a:spcAft>
            </a:pPr>
            <a:r>
              <a:rPr lang="en-GB" dirty="0" err="1">
                <a:solidFill>
                  <a:schemeClr val="bg1"/>
                </a:solidFill>
                <a:latin typeface="Arial" panose="020B0604020202020204" pitchFamily="34" charset="0"/>
                <a:cs typeface="Arial" panose="020B0604020202020204" pitchFamily="34" charset="0"/>
              </a:rPr>
              <a:t>Sólheimajökull</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65899"/>
      </p:ext>
    </p:extLst>
  </p:cSld>
  <p:clrMapOvr>
    <a:masterClrMapping/>
  </p:clrMapOvr>
</p:sld>
</file>

<file path=ppt/theme/theme1.xml><?xml version="1.0" encoding="utf-8"?>
<a:theme xmlns:a="http://schemas.openxmlformats.org/drawingml/2006/main" name="Office Theme">
  <a:themeElements>
    <a:clrScheme name="Custom 12">
      <a:dk1>
        <a:srgbClr val="3B4441"/>
      </a:dk1>
      <a:lt1>
        <a:srgbClr val="FFFFFF"/>
      </a:lt1>
      <a:dk2>
        <a:srgbClr val="6D7C7B"/>
      </a:dk2>
      <a:lt2>
        <a:srgbClr val="CBD4D3"/>
      </a:lt2>
      <a:accent1>
        <a:srgbClr val="00A5D4"/>
      </a:accent1>
      <a:accent2>
        <a:srgbClr val="0281A8"/>
      </a:accent2>
      <a:accent3>
        <a:srgbClr val="7FD1E9"/>
      </a:accent3>
      <a:accent4>
        <a:srgbClr val="3B4441"/>
      </a:accent4>
      <a:accent5>
        <a:srgbClr val="6D7C7B"/>
      </a:accent5>
      <a:accent6>
        <a:srgbClr val="C9D2D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295</Words>
  <Application>Microsoft Macintosh PowerPoint</Application>
  <PresentationFormat>Widescreen</PresentationFormat>
  <Paragraphs>20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Nova Light</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Sutton</dc:creator>
  <cp:lastModifiedBy>David Sutton</cp:lastModifiedBy>
  <cp:revision>24</cp:revision>
  <dcterms:created xsi:type="dcterms:W3CDTF">2021-07-28T19:56:17Z</dcterms:created>
  <dcterms:modified xsi:type="dcterms:W3CDTF">2021-09-29T16:38:03Z</dcterms:modified>
</cp:coreProperties>
</file>