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8"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E7C7B"/>
    <a:srgbClr val="AF6BA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063"/>
    <p:restoredTop sz="96327"/>
  </p:normalViewPr>
  <p:slideViewPr>
    <p:cSldViewPr snapToGrid="0" snapToObjects="1">
      <p:cViewPr varScale="1">
        <p:scale>
          <a:sx n="124" d="100"/>
          <a:sy n="124" d="100"/>
        </p:scale>
        <p:origin x="896"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71B9A-78EC-294B-ADC5-1C07202044B8}"/>
              </a:ext>
            </a:extLst>
          </p:cNvPr>
          <p:cNvSpPr>
            <a:spLocks noGrp="1"/>
          </p:cNvSpPr>
          <p:nvPr>
            <p:ph type="ctrTitle"/>
          </p:nvPr>
        </p:nvSpPr>
        <p:spPr>
          <a:xfrm>
            <a:off x="1524000" y="1122363"/>
            <a:ext cx="9144000" cy="2387600"/>
          </a:xfrm>
        </p:spPr>
        <p:txBody>
          <a:bodyPr anchor="b"/>
          <a:lstStyle>
            <a:lvl1pPr algn="ctr">
              <a:defRPr sz="6000"/>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80F543CB-31B8-A140-87F5-7AD30AB009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E0CB1AE4-DBA8-CA4D-B6E2-B1CCCBDF553C}"/>
              </a:ext>
            </a:extLst>
          </p:cNvPr>
          <p:cNvSpPr>
            <a:spLocks noGrp="1"/>
          </p:cNvSpPr>
          <p:nvPr>
            <p:ph type="dt" sz="half" idx="10"/>
          </p:nvPr>
        </p:nvSpPr>
        <p:spPr/>
        <p:txBody>
          <a:bodyPr/>
          <a:lstStyle/>
          <a:p>
            <a:fld id="{3B2ACFC0-8428-DB47-85F7-B639D97B6E2B}" type="datetimeFigureOut">
              <a:rPr lang="en-US" smtClean="0"/>
              <a:t>9/29/21</a:t>
            </a:fld>
            <a:endParaRPr lang="en-US"/>
          </a:p>
        </p:txBody>
      </p:sp>
      <p:sp>
        <p:nvSpPr>
          <p:cNvPr id="5" name="Footer Placeholder 4">
            <a:extLst>
              <a:ext uri="{FF2B5EF4-FFF2-40B4-BE49-F238E27FC236}">
                <a16:creationId xmlns:a16="http://schemas.microsoft.com/office/drawing/2014/main" id="{24971AD9-C8CF-C641-9496-257705D688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916374-D962-1E40-A732-2A4FE078BD4F}"/>
              </a:ext>
            </a:extLst>
          </p:cNvPr>
          <p:cNvSpPr>
            <a:spLocks noGrp="1"/>
          </p:cNvSpPr>
          <p:nvPr>
            <p:ph type="sldNum" sz="quarter" idx="12"/>
          </p:nvPr>
        </p:nvSpPr>
        <p:spPr/>
        <p:txBody>
          <a:bodyPr/>
          <a:lstStyle/>
          <a:p>
            <a:fld id="{EA89F646-51F9-6D4F-B43B-800EB8A5F32E}" type="slidenum">
              <a:rPr lang="en-US" smtClean="0"/>
              <a:t>‹#›</a:t>
            </a:fld>
            <a:endParaRPr lang="en-US"/>
          </a:p>
        </p:txBody>
      </p:sp>
    </p:spTree>
    <p:extLst>
      <p:ext uri="{BB962C8B-B14F-4D97-AF65-F5344CB8AC3E}">
        <p14:creationId xmlns:p14="http://schemas.microsoft.com/office/powerpoint/2010/main" val="1510962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EE3C0-1FA9-0747-9F40-F96544A9BE97}"/>
              </a:ext>
            </a:extLst>
          </p:cNvPr>
          <p:cNvSpPr>
            <a:spLocks noGrp="1"/>
          </p:cNvSpPr>
          <p:nvPr>
            <p:ph type="title"/>
          </p:nvPr>
        </p:nvSpPr>
        <p:spPr>
          <a:xfrm>
            <a:off x="430696" y="325368"/>
            <a:ext cx="10515600" cy="1325563"/>
          </a:xfrm>
        </p:spPr>
        <p:txBody>
          <a:bodyPr anchor="t">
            <a:normAutofit/>
          </a:bodyPr>
          <a:lstStyle>
            <a:lvl1pPr>
              <a:defRPr sz="4000" b="0" i="0">
                <a:solidFill>
                  <a:schemeClr val="tx2"/>
                </a:solidFill>
                <a:latin typeface="Arial Nova Light" panose="020B0304020202020204" pitchFamily="34" charset="0"/>
                <a:cs typeface="Arial Nova Light" panose="020B0304020202020204" pitchFamily="34" charset="0"/>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1B1B0E3C-A0F3-F84B-A546-0072E52470A6}"/>
              </a:ext>
            </a:extLst>
          </p:cNvPr>
          <p:cNvSpPr>
            <a:spLocks noGrp="1"/>
          </p:cNvSpPr>
          <p:nvPr>
            <p:ph idx="1"/>
          </p:nvPr>
        </p:nvSpPr>
        <p:spPr>
          <a:xfrm>
            <a:off x="430695" y="1348547"/>
            <a:ext cx="10515600" cy="4351338"/>
          </a:xfrm>
        </p:spPr>
        <p:txBody>
          <a:bodyPr/>
          <a:lstStyle>
            <a:lvl1pPr>
              <a:defRPr b="0" i="0">
                <a:solidFill>
                  <a:schemeClr val="tx2"/>
                </a:solidFill>
                <a:latin typeface="Arial Nova Light" panose="020B0304020202020204" pitchFamily="34" charset="0"/>
                <a:cs typeface="Arial Nova Light" panose="020B0304020202020204" pitchFamily="34" charset="0"/>
              </a:defRPr>
            </a:lvl1pPr>
            <a:lvl2pPr>
              <a:defRPr b="0" i="0">
                <a:solidFill>
                  <a:schemeClr val="tx2"/>
                </a:solidFill>
                <a:latin typeface="Arial Nova Light" panose="020B0304020202020204" pitchFamily="34" charset="0"/>
                <a:cs typeface="Arial Nova Light" panose="020B0304020202020204" pitchFamily="34" charset="0"/>
              </a:defRPr>
            </a:lvl2pPr>
            <a:lvl3pPr>
              <a:defRPr b="0" i="0">
                <a:solidFill>
                  <a:schemeClr val="tx2"/>
                </a:solidFill>
                <a:latin typeface="Arial Nova Light" panose="020B0304020202020204" pitchFamily="34" charset="0"/>
                <a:cs typeface="Arial Nova Light" panose="020B0304020202020204" pitchFamily="34" charset="0"/>
              </a:defRPr>
            </a:lvl3pPr>
            <a:lvl4pPr>
              <a:defRPr b="0" i="0">
                <a:solidFill>
                  <a:schemeClr val="tx2"/>
                </a:solidFill>
                <a:latin typeface="Arial Nova Light" panose="020B0304020202020204" pitchFamily="34" charset="0"/>
                <a:cs typeface="Arial Nova Light" panose="020B0304020202020204" pitchFamily="34" charset="0"/>
              </a:defRPr>
            </a:lvl4pPr>
            <a:lvl5pPr>
              <a:defRPr b="0" i="0">
                <a:solidFill>
                  <a:schemeClr val="tx2"/>
                </a:solidFill>
                <a:latin typeface="Arial Nova Light" panose="020B0304020202020204" pitchFamily="34" charset="0"/>
                <a:cs typeface="Arial Nova Light" panose="020B03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14FC3955-C161-B042-A6DC-BBE4B01EDF2D}"/>
              </a:ext>
            </a:extLst>
          </p:cNvPr>
          <p:cNvSpPr>
            <a:spLocks noGrp="1"/>
          </p:cNvSpPr>
          <p:nvPr>
            <p:ph type="dt" sz="half" idx="10"/>
          </p:nvPr>
        </p:nvSpPr>
        <p:spPr/>
        <p:txBody>
          <a:bodyPr/>
          <a:lstStyle/>
          <a:p>
            <a:fld id="{3B2ACFC0-8428-DB47-85F7-B639D97B6E2B}" type="datetimeFigureOut">
              <a:rPr lang="en-US" smtClean="0"/>
              <a:t>9/29/21</a:t>
            </a:fld>
            <a:endParaRPr lang="en-US"/>
          </a:p>
        </p:txBody>
      </p:sp>
      <p:sp>
        <p:nvSpPr>
          <p:cNvPr id="5" name="Footer Placeholder 4">
            <a:extLst>
              <a:ext uri="{FF2B5EF4-FFF2-40B4-BE49-F238E27FC236}">
                <a16:creationId xmlns:a16="http://schemas.microsoft.com/office/drawing/2014/main" id="{0E8ACECC-C422-EC41-9CA9-9467B5F086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50DC23-AF04-AC4C-878C-20D2355DF950}"/>
              </a:ext>
            </a:extLst>
          </p:cNvPr>
          <p:cNvSpPr>
            <a:spLocks noGrp="1"/>
          </p:cNvSpPr>
          <p:nvPr>
            <p:ph type="sldNum" sz="quarter" idx="12"/>
          </p:nvPr>
        </p:nvSpPr>
        <p:spPr/>
        <p:txBody>
          <a:bodyPr/>
          <a:lstStyle/>
          <a:p>
            <a:fld id="{EA89F646-51F9-6D4F-B43B-800EB8A5F32E}" type="slidenum">
              <a:rPr lang="en-US" smtClean="0"/>
              <a:t>‹#›</a:t>
            </a:fld>
            <a:endParaRPr lang="en-US"/>
          </a:p>
        </p:txBody>
      </p:sp>
    </p:spTree>
    <p:extLst>
      <p:ext uri="{BB962C8B-B14F-4D97-AF65-F5344CB8AC3E}">
        <p14:creationId xmlns:p14="http://schemas.microsoft.com/office/powerpoint/2010/main" val="72034641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A picture containing sunburst chart&#10;&#10;Description automatically generated">
            <a:extLst>
              <a:ext uri="{FF2B5EF4-FFF2-40B4-BE49-F238E27FC236}">
                <a16:creationId xmlns:a16="http://schemas.microsoft.com/office/drawing/2014/main" id="{B8C694B2-427E-0843-AD6A-EFF3F1AA9B1F}"/>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D9C6223F-160E-084D-AAA4-DBC33B3F60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F0A5B54A-B481-C040-B7BA-549198B76C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748FA53-F4C1-2849-A73A-89A9AA7A879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2ACFC0-8428-DB47-85F7-B639D97B6E2B}" type="datetimeFigureOut">
              <a:rPr lang="en-US" smtClean="0"/>
              <a:t>9/29/21</a:t>
            </a:fld>
            <a:endParaRPr lang="en-US"/>
          </a:p>
        </p:txBody>
      </p:sp>
      <p:sp>
        <p:nvSpPr>
          <p:cNvPr id="5" name="Footer Placeholder 4">
            <a:extLst>
              <a:ext uri="{FF2B5EF4-FFF2-40B4-BE49-F238E27FC236}">
                <a16:creationId xmlns:a16="http://schemas.microsoft.com/office/drawing/2014/main" id="{9CCCDAE6-7033-4C43-A956-59B05CEB54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3C5FD41-8CEB-AB41-BC18-EBCCAB040B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89F646-51F9-6D4F-B43B-800EB8A5F32E}" type="slidenum">
              <a:rPr lang="en-US" smtClean="0"/>
              <a:t>‹#›</a:t>
            </a:fld>
            <a:endParaRPr lang="en-US"/>
          </a:p>
        </p:txBody>
      </p:sp>
    </p:spTree>
    <p:extLst>
      <p:ext uri="{BB962C8B-B14F-4D97-AF65-F5344CB8AC3E}">
        <p14:creationId xmlns:p14="http://schemas.microsoft.com/office/powerpoint/2010/main" val="990580684"/>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emf"/></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A picture containing rock, mountain, outdoor, rocky&#10;&#10;Description automatically generated">
            <a:extLst>
              <a:ext uri="{FF2B5EF4-FFF2-40B4-BE49-F238E27FC236}">
                <a16:creationId xmlns:a16="http://schemas.microsoft.com/office/drawing/2014/main" id="{4045DC26-BFD9-7C43-A531-10354DC7F6FA}"/>
              </a:ext>
            </a:extLst>
          </p:cNvPr>
          <p:cNvPicPr>
            <a:picLocks noChangeAspect="1"/>
          </p:cNvPicPr>
          <p:nvPr/>
        </p:nvPicPr>
        <p:blipFill>
          <a:blip r:embed="rId2"/>
          <a:stretch>
            <a:fillRect/>
          </a:stretch>
        </p:blipFill>
        <p:spPr>
          <a:xfrm>
            <a:off x="3457" y="0"/>
            <a:ext cx="12185085" cy="6858000"/>
          </a:xfrm>
          <a:prstGeom prst="rect">
            <a:avLst/>
          </a:prstGeom>
        </p:spPr>
      </p:pic>
      <p:pic>
        <p:nvPicPr>
          <p:cNvPr id="18" name="Picture 17" descr="Icon&#10;&#10;Description automatically generated">
            <a:extLst>
              <a:ext uri="{FF2B5EF4-FFF2-40B4-BE49-F238E27FC236}">
                <a16:creationId xmlns:a16="http://schemas.microsoft.com/office/drawing/2014/main" id="{7ECB75E2-330B-8F40-913B-747A460BE6E6}"/>
              </a:ext>
            </a:extLst>
          </p:cNvPr>
          <p:cNvPicPr>
            <a:picLocks noChangeAspect="1"/>
          </p:cNvPicPr>
          <p:nvPr/>
        </p:nvPicPr>
        <p:blipFill>
          <a:blip r:embed="rId3"/>
          <a:stretch>
            <a:fill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F84A3D1D-6DF9-A84F-84A1-AD2D5100CB82}"/>
              </a:ext>
            </a:extLst>
          </p:cNvPr>
          <p:cNvPicPr>
            <a:picLocks noChangeAspect="1"/>
          </p:cNvPicPr>
          <p:nvPr/>
        </p:nvPicPr>
        <p:blipFill>
          <a:blip r:embed="rId4"/>
          <a:stretch>
            <a:fillRect/>
          </a:stretch>
        </p:blipFill>
        <p:spPr>
          <a:xfrm>
            <a:off x="11062726" y="221651"/>
            <a:ext cx="936304" cy="685879"/>
          </a:xfrm>
          <a:prstGeom prst="rect">
            <a:avLst/>
          </a:prstGeom>
        </p:spPr>
      </p:pic>
      <p:sp>
        <p:nvSpPr>
          <p:cNvPr id="10" name="TextBox 9">
            <a:extLst>
              <a:ext uri="{FF2B5EF4-FFF2-40B4-BE49-F238E27FC236}">
                <a16:creationId xmlns:a16="http://schemas.microsoft.com/office/drawing/2014/main" id="{0545B10D-6A8B-494B-A624-6FE7D9062B87}"/>
              </a:ext>
            </a:extLst>
          </p:cNvPr>
          <p:cNvSpPr txBox="1"/>
          <p:nvPr/>
        </p:nvSpPr>
        <p:spPr>
          <a:xfrm>
            <a:off x="396268" y="1822721"/>
            <a:ext cx="2968979" cy="1169551"/>
          </a:xfrm>
          <a:prstGeom prst="rect">
            <a:avLst/>
          </a:prstGeom>
          <a:solidFill>
            <a:schemeClr val="bg1">
              <a:alpha val="85000"/>
            </a:schemeClr>
          </a:solidFill>
          <a:ln w="19050">
            <a:solidFill>
              <a:schemeClr val="accent1"/>
            </a:solidFill>
          </a:ln>
        </p:spPr>
        <p:txBody>
          <a:bodyPr wrap="square" rtlCol="0">
            <a:spAutoFit/>
          </a:bodyPr>
          <a:lstStyle/>
          <a:p>
            <a:r>
              <a:rPr lang="en-GB" sz="1000" b="1" dirty="0">
                <a:latin typeface="Arial" panose="020B0604020202020204" pitchFamily="34" charset="0"/>
                <a:cs typeface="Arial" panose="020B0604020202020204" pitchFamily="34" charset="0"/>
              </a:rPr>
              <a:t>Why is Thingvellir important?</a:t>
            </a:r>
          </a:p>
          <a:p>
            <a:r>
              <a:rPr lang="en-GB" sz="1000" dirty="0">
                <a:solidFill>
                  <a:schemeClr val="tx2"/>
                </a:solidFill>
                <a:latin typeface="Arial" panose="020B0604020202020204" pitchFamily="34" charset="0"/>
                <a:cs typeface="Arial" panose="020B0604020202020204" pitchFamily="34" charset="0"/>
              </a:rPr>
              <a:t>Thingvellir National Park is a designated UNESCO World Heritage site because this is the site of the world's oldest existing parliament and the birthplace of Iceland the country. It is also significant geological important due to it being the site where two tectonic plates are moving apart.</a:t>
            </a:r>
          </a:p>
        </p:txBody>
      </p:sp>
      <p:sp>
        <p:nvSpPr>
          <p:cNvPr id="11" name="TextBox 10">
            <a:extLst>
              <a:ext uri="{FF2B5EF4-FFF2-40B4-BE49-F238E27FC236}">
                <a16:creationId xmlns:a16="http://schemas.microsoft.com/office/drawing/2014/main" id="{E2939CC9-BE3D-B443-9D27-3D5CDEC8E161}"/>
              </a:ext>
            </a:extLst>
          </p:cNvPr>
          <p:cNvSpPr txBox="1"/>
          <p:nvPr/>
        </p:nvSpPr>
        <p:spPr>
          <a:xfrm>
            <a:off x="396268" y="5322375"/>
            <a:ext cx="2968979" cy="1169551"/>
          </a:xfrm>
          <a:prstGeom prst="rect">
            <a:avLst/>
          </a:prstGeom>
          <a:solidFill>
            <a:schemeClr val="bg1">
              <a:alpha val="85000"/>
            </a:schemeClr>
          </a:solidFill>
          <a:ln w="19050">
            <a:solidFill>
              <a:schemeClr val="accent1"/>
            </a:solidFill>
          </a:ln>
          <a:effectLst>
            <a:reflection stA="0" endPos="65000" dir="5400000" sy="-100000" algn="bl" rotWithShape="0"/>
            <a:softEdge rad="0"/>
          </a:effectLst>
        </p:spPr>
        <p:txBody>
          <a:bodyPr wrap="square" rtlCol="0">
            <a:spAutoFit/>
          </a:bodyPr>
          <a:lstStyle/>
          <a:p>
            <a:r>
              <a:rPr lang="en-GB" sz="1000" b="1" dirty="0">
                <a:latin typeface="Arial" panose="020B0604020202020204" pitchFamily="34" charset="0"/>
                <a:cs typeface="Arial" panose="020B0604020202020204" pitchFamily="34" charset="0"/>
              </a:rPr>
              <a:t>What happens at a conservative plate boundary?</a:t>
            </a:r>
          </a:p>
          <a:p>
            <a:r>
              <a:rPr lang="en-GB" sz="1000" dirty="0">
                <a:solidFill>
                  <a:schemeClr val="tx2"/>
                </a:solidFill>
                <a:latin typeface="Arial" panose="020B0604020202020204" pitchFamily="34" charset="0"/>
                <a:cs typeface="Arial" panose="020B0604020202020204" pitchFamily="34" charset="0"/>
              </a:rPr>
              <a:t>A conservative plate boundary is when plates slide past each other in opposite directions, or in the same direction but at different speeds. The friction and sudden movement cause seismic waves producing earthquakes.</a:t>
            </a:r>
          </a:p>
        </p:txBody>
      </p:sp>
      <p:sp>
        <p:nvSpPr>
          <p:cNvPr id="12" name="TextBox 11">
            <a:extLst>
              <a:ext uri="{FF2B5EF4-FFF2-40B4-BE49-F238E27FC236}">
                <a16:creationId xmlns:a16="http://schemas.microsoft.com/office/drawing/2014/main" id="{8F654437-E956-9A4B-9536-C5CDABA41FEB}"/>
              </a:ext>
            </a:extLst>
          </p:cNvPr>
          <p:cNvSpPr txBox="1"/>
          <p:nvPr/>
        </p:nvSpPr>
        <p:spPr>
          <a:xfrm>
            <a:off x="8785924" y="1785615"/>
            <a:ext cx="2968979" cy="1631216"/>
          </a:xfrm>
          <a:prstGeom prst="rect">
            <a:avLst/>
          </a:prstGeom>
          <a:solidFill>
            <a:schemeClr val="bg1">
              <a:alpha val="85000"/>
            </a:schemeClr>
          </a:solidFill>
          <a:ln w="19050" cmpd="sng">
            <a:solidFill>
              <a:schemeClr val="accent1"/>
            </a:solidFill>
            <a:extLst>
              <a:ext uri="{C807C97D-BFC1-408E-A445-0C87EB9F89A2}">
                <ask:lineSketchStyleProps xmlns:ask="http://schemas.microsoft.com/office/drawing/2018/sketchyshapes" sd="1219033472">
                  <a:custGeom>
                    <a:avLst/>
                    <a:gdLst>
                      <a:gd name="connsiteX0" fmla="*/ 0 w 2968979"/>
                      <a:gd name="connsiteY0" fmla="*/ 0 h 1169551"/>
                      <a:gd name="connsiteX1" fmla="*/ 2968979 w 2968979"/>
                      <a:gd name="connsiteY1" fmla="*/ 0 h 1169551"/>
                      <a:gd name="connsiteX2" fmla="*/ 2968979 w 2968979"/>
                      <a:gd name="connsiteY2" fmla="*/ 1169551 h 1169551"/>
                      <a:gd name="connsiteX3" fmla="*/ 0 w 2968979"/>
                      <a:gd name="connsiteY3" fmla="*/ 1169551 h 1169551"/>
                      <a:gd name="connsiteX4" fmla="*/ 0 w 2968979"/>
                      <a:gd name="connsiteY4" fmla="*/ 0 h 1169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8979" h="1169551" fill="none" extrusionOk="0">
                        <a:moveTo>
                          <a:pt x="0" y="0"/>
                        </a:moveTo>
                        <a:cubicBezTo>
                          <a:pt x="994800" y="-49533"/>
                          <a:pt x="2504001" y="-14809"/>
                          <a:pt x="2968979" y="0"/>
                        </a:cubicBezTo>
                        <a:cubicBezTo>
                          <a:pt x="3041167" y="204995"/>
                          <a:pt x="3046174" y="905604"/>
                          <a:pt x="2968979" y="1169551"/>
                        </a:cubicBezTo>
                        <a:cubicBezTo>
                          <a:pt x="1892456" y="1121320"/>
                          <a:pt x="694297" y="1254006"/>
                          <a:pt x="0" y="1169551"/>
                        </a:cubicBezTo>
                        <a:cubicBezTo>
                          <a:pt x="-27932" y="632226"/>
                          <a:pt x="33708" y="503537"/>
                          <a:pt x="0" y="0"/>
                        </a:cubicBezTo>
                        <a:close/>
                      </a:path>
                      <a:path w="2968979" h="1169551" stroke="0" extrusionOk="0">
                        <a:moveTo>
                          <a:pt x="0" y="0"/>
                        </a:moveTo>
                        <a:cubicBezTo>
                          <a:pt x="1354475" y="118645"/>
                          <a:pt x="1800889" y="116012"/>
                          <a:pt x="2968979" y="0"/>
                        </a:cubicBezTo>
                        <a:cubicBezTo>
                          <a:pt x="3039618" y="408482"/>
                          <a:pt x="3015950" y="614300"/>
                          <a:pt x="2968979" y="1169551"/>
                        </a:cubicBezTo>
                        <a:cubicBezTo>
                          <a:pt x="2329345" y="1304151"/>
                          <a:pt x="663719" y="1012355"/>
                          <a:pt x="0" y="1169551"/>
                        </a:cubicBezTo>
                        <a:cubicBezTo>
                          <a:pt x="58594" y="645650"/>
                          <a:pt x="43718" y="237135"/>
                          <a:pt x="0" y="0"/>
                        </a:cubicBezTo>
                        <a:close/>
                      </a:path>
                    </a:pathLst>
                  </a:custGeom>
                  <ask:type>
                    <ask:lineSketchNone/>
                  </ask:type>
                </ask:lineSketchStyleProps>
              </a:ext>
            </a:extLst>
          </a:ln>
        </p:spPr>
        <p:txBody>
          <a:bodyPr wrap="square" rtlCol="0">
            <a:spAutoFit/>
          </a:bodyPr>
          <a:lstStyle/>
          <a:p>
            <a:r>
              <a:rPr lang="en-GB" sz="1000" b="1" dirty="0">
                <a:latin typeface="Arial" panose="020B0604020202020204" pitchFamily="34" charset="0"/>
                <a:cs typeface="Arial" panose="020B0604020202020204" pitchFamily="34" charset="0"/>
              </a:rPr>
              <a:t>What happens at a destructive plate boundary?</a:t>
            </a:r>
          </a:p>
          <a:p>
            <a:r>
              <a:rPr lang="en-GB" sz="1000" dirty="0">
                <a:solidFill>
                  <a:schemeClr val="tx2"/>
                </a:solidFill>
                <a:latin typeface="Arial" panose="020B0604020202020204" pitchFamily="34" charset="0"/>
                <a:cs typeface="Arial" panose="020B0604020202020204" pitchFamily="34" charset="0"/>
              </a:rPr>
              <a:t>At a destructive plate boundary (also called convergent boundaries) two plates move towards each other. One plate is then pushed underneath the other, known as subduction. Along the subduction zone is where friction can cause earthquakes. The destroyed plates then generates heat to rise through a the crust above, creating volcanoes.</a:t>
            </a:r>
          </a:p>
        </p:txBody>
      </p:sp>
      <p:sp>
        <p:nvSpPr>
          <p:cNvPr id="13" name="TextBox 12">
            <a:extLst>
              <a:ext uri="{FF2B5EF4-FFF2-40B4-BE49-F238E27FC236}">
                <a16:creationId xmlns:a16="http://schemas.microsoft.com/office/drawing/2014/main" id="{83ECFD3E-B242-9244-97C7-93C68BC8D5C8}"/>
              </a:ext>
            </a:extLst>
          </p:cNvPr>
          <p:cNvSpPr txBox="1"/>
          <p:nvPr/>
        </p:nvSpPr>
        <p:spPr>
          <a:xfrm>
            <a:off x="8785923" y="3762047"/>
            <a:ext cx="2968979" cy="2708434"/>
          </a:xfrm>
          <a:prstGeom prst="rect">
            <a:avLst/>
          </a:prstGeom>
          <a:solidFill>
            <a:schemeClr val="bg1">
              <a:alpha val="85000"/>
            </a:schemeClr>
          </a:solidFill>
          <a:ln w="19050">
            <a:solidFill>
              <a:schemeClr val="accent1"/>
            </a:solidFill>
          </a:ln>
        </p:spPr>
        <p:txBody>
          <a:bodyPr wrap="square" rtlCol="0">
            <a:spAutoFit/>
          </a:bodyPr>
          <a:lstStyle/>
          <a:p>
            <a:r>
              <a:rPr lang="en-GB" sz="1000" b="1" dirty="0">
                <a:latin typeface="Arial" panose="020B0604020202020204" pitchFamily="34" charset="0"/>
                <a:cs typeface="Arial" panose="020B0604020202020204" pitchFamily="34" charset="0"/>
              </a:rPr>
              <a:t>Draw and label a constructive plate boundary.</a:t>
            </a:r>
          </a:p>
          <a:p>
            <a:endParaRPr lang="en-GB" sz="1000" dirty="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a:p>
            <a:endParaRPr lang="en-GB" sz="1000"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515DF16D-0F82-8840-BAA0-766686DDBB49}"/>
              </a:ext>
            </a:extLst>
          </p:cNvPr>
          <p:cNvSpPr txBox="1"/>
          <p:nvPr/>
        </p:nvSpPr>
        <p:spPr>
          <a:xfrm>
            <a:off x="4630152" y="4035468"/>
            <a:ext cx="2968979" cy="707886"/>
          </a:xfrm>
          <a:prstGeom prst="rect">
            <a:avLst/>
          </a:prstGeom>
          <a:solidFill>
            <a:schemeClr val="bg1">
              <a:alpha val="85000"/>
            </a:schemeClr>
          </a:solidFill>
          <a:ln w="19050">
            <a:solidFill>
              <a:schemeClr val="accent1"/>
            </a:solidFill>
          </a:ln>
        </p:spPr>
        <p:txBody>
          <a:bodyPr wrap="square" rtlCol="0">
            <a:spAutoFit/>
          </a:bodyPr>
          <a:lstStyle/>
          <a:p>
            <a:r>
              <a:rPr lang="en-GB" sz="1000" b="1" dirty="0">
                <a:latin typeface="Arial" panose="020B0604020202020204" pitchFamily="34" charset="0"/>
                <a:cs typeface="Arial" panose="020B0604020202020204" pitchFamily="34" charset="0"/>
              </a:rPr>
              <a:t>Which tectonic plates are moving away from each other at Thingvellir?</a:t>
            </a:r>
          </a:p>
          <a:p>
            <a:r>
              <a:rPr lang="en-GB" sz="1000" dirty="0">
                <a:solidFill>
                  <a:schemeClr val="tx2"/>
                </a:solidFill>
                <a:latin typeface="Arial" panose="020B0604020202020204" pitchFamily="34" charset="0"/>
                <a:cs typeface="Arial" panose="020B0604020202020204" pitchFamily="34" charset="0"/>
              </a:rPr>
              <a:t>Eurasian and North American tectonic plates drift away from each other at a constructive boundary.</a:t>
            </a:r>
          </a:p>
        </p:txBody>
      </p:sp>
      <p:sp>
        <p:nvSpPr>
          <p:cNvPr id="16" name="TextBox 15">
            <a:extLst>
              <a:ext uri="{FF2B5EF4-FFF2-40B4-BE49-F238E27FC236}">
                <a16:creationId xmlns:a16="http://schemas.microsoft.com/office/drawing/2014/main" id="{A1D8B3F0-12C9-0F41-BCF8-862558D9D032}"/>
              </a:ext>
            </a:extLst>
          </p:cNvPr>
          <p:cNvSpPr txBox="1"/>
          <p:nvPr/>
        </p:nvSpPr>
        <p:spPr>
          <a:xfrm>
            <a:off x="4630152" y="1801930"/>
            <a:ext cx="2968979" cy="1938992"/>
          </a:xfrm>
          <a:prstGeom prst="rect">
            <a:avLst/>
          </a:prstGeom>
          <a:solidFill>
            <a:schemeClr val="bg1">
              <a:alpha val="85000"/>
            </a:schemeClr>
          </a:solidFill>
          <a:ln w="19050">
            <a:solidFill>
              <a:schemeClr val="accent1"/>
            </a:solidFill>
          </a:ln>
        </p:spPr>
        <p:txBody>
          <a:bodyPr wrap="square" rtlCol="0">
            <a:spAutoFit/>
          </a:bodyPr>
          <a:lstStyle/>
          <a:p>
            <a:r>
              <a:rPr lang="en-GB" sz="1000" b="1" dirty="0">
                <a:solidFill>
                  <a:srgbClr val="202124"/>
                </a:solidFill>
                <a:latin typeface="Arial" panose="020B0604020202020204" pitchFamily="34" charset="0"/>
                <a:cs typeface="Arial" panose="020B0604020202020204" pitchFamily="34" charset="0"/>
              </a:rPr>
              <a:t>Why do tectonic plates move?</a:t>
            </a:r>
          </a:p>
          <a:p>
            <a:r>
              <a:rPr lang="en-GB" sz="1000" dirty="0">
                <a:solidFill>
                  <a:schemeClr val="tx2"/>
                </a:solidFill>
                <a:latin typeface="Arial" panose="020B0604020202020204" pitchFamily="34" charset="0"/>
                <a:cs typeface="Arial" panose="020B0604020202020204" pitchFamily="34" charset="0"/>
              </a:rPr>
              <a:t>The breakdown of radioactive material in the earths core, generates huge quantities of heat. This heat pushes the magma in the mantle towards the earths crust, where it then cools and sinks back down, these are known as convection currents. At a constructive boundary, the force of the magma rising helps push the tectonic plates, this is known as ridge push. At a destructive boundary the pull of the tectonic plate submerging into the mantle helps pull the tectonic plates, this in known as slab pull. </a:t>
            </a:r>
          </a:p>
        </p:txBody>
      </p:sp>
      <p:sp>
        <p:nvSpPr>
          <p:cNvPr id="17" name="TextBox 16">
            <a:extLst>
              <a:ext uri="{FF2B5EF4-FFF2-40B4-BE49-F238E27FC236}">
                <a16:creationId xmlns:a16="http://schemas.microsoft.com/office/drawing/2014/main" id="{CB5A4F22-23E3-F64F-A941-BA212AA8A893}"/>
              </a:ext>
            </a:extLst>
          </p:cNvPr>
          <p:cNvSpPr txBox="1"/>
          <p:nvPr/>
        </p:nvSpPr>
        <p:spPr>
          <a:xfrm>
            <a:off x="396268" y="3454536"/>
            <a:ext cx="2968979" cy="1323439"/>
          </a:xfrm>
          <a:prstGeom prst="rect">
            <a:avLst/>
          </a:prstGeom>
          <a:solidFill>
            <a:schemeClr val="bg1">
              <a:alpha val="85000"/>
            </a:schemeClr>
          </a:solidFill>
          <a:ln w="19050">
            <a:solidFill>
              <a:schemeClr val="accent1"/>
            </a:solidFill>
          </a:ln>
        </p:spPr>
        <p:txBody>
          <a:bodyPr wrap="square" rtlCol="0">
            <a:spAutoFit/>
          </a:bodyPr>
          <a:lstStyle/>
          <a:p>
            <a:r>
              <a:rPr lang="en-GB" sz="1000" b="1" dirty="0">
                <a:latin typeface="Arial" panose="020B0604020202020204" pitchFamily="34" charset="0"/>
                <a:cs typeface="Arial" panose="020B0604020202020204" pitchFamily="34" charset="0"/>
              </a:rPr>
              <a:t>What is the difference between an oceanic and continent crust?</a:t>
            </a:r>
          </a:p>
          <a:p>
            <a:r>
              <a:rPr lang="en-GB" sz="1000" dirty="0">
                <a:solidFill>
                  <a:schemeClr val="tx2"/>
                </a:solidFill>
                <a:latin typeface="Arial" panose="020B0604020202020204" pitchFamily="34" charset="0"/>
                <a:cs typeface="Arial" panose="020B0604020202020204" pitchFamily="34" charset="0"/>
              </a:rPr>
              <a:t>Continental crust is typically 30-50 km thick, whilst oceanic crust is only 5-10 km thick. Continental crust is low in density whereas oceanic crust has a higher density. Continental crust cannot be destroyed whereas the oceanic crust can be destroyed.</a:t>
            </a:r>
          </a:p>
        </p:txBody>
      </p:sp>
      <p:sp>
        <p:nvSpPr>
          <p:cNvPr id="19" name="TextBox 18">
            <a:extLst>
              <a:ext uri="{FF2B5EF4-FFF2-40B4-BE49-F238E27FC236}">
                <a16:creationId xmlns:a16="http://schemas.microsoft.com/office/drawing/2014/main" id="{EA25C0B1-F8AF-B848-8CAD-2D0910EAC1ED}"/>
              </a:ext>
            </a:extLst>
          </p:cNvPr>
          <p:cNvSpPr txBox="1"/>
          <p:nvPr/>
        </p:nvSpPr>
        <p:spPr>
          <a:xfrm>
            <a:off x="4630152" y="5014598"/>
            <a:ext cx="2968979" cy="1477328"/>
          </a:xfrm>
          <a:prstGeom prst="rect">
            <a:avLst/>
          </a:prstGeom>
          <a:solidFill>
            <a:schemeClr val="bg1">
              <a:alpha val="85000"/>
            </a:schemeClr>
          </a:solidFill>
          <a:ln w="19050">
            <a:solidFill>
              <a:schemeClr val="accent1"/>
            </a:solidFill>
          </a:ln>
        </p:spPr>
        <p:txBody>
          <a:bodyPr wrap="square" rtlCol="0">
            <a:spAutoFit/>
          </a:bodyPr>
          <a:lstStyle/>
          <a:p>
            <a:r>
              <a:rPr lang="en-GB" sz="1000" b="1" dirty="0">
                <a:latin typeface="Arial" panose="020B0604020202020204" pitchFamily="34" charset="0"/>
                <a:cs typeface="Arial" panose="020B0604020202020204" pitchFamily="34" charset="0"/>
              </a:rPr>
              <a:t>What happens at a constructive plate  boundary?</a:t>
            </a:r>
          </a:p>
          <a:p>
            <a:r>
              <a:rPr lang="en-GB" sz="1000" dirty="0">
                <a:solidFill>
                  <a:schemeClr val="tx2"/>
                </a:solidFill>
                <a:latin typeface="Arial" panose="020B0604020202020204" pitchFamily="34" charset="0"/>
                <a:cs typeface="Arial" panose="020B0604020202020204" pitchFamily="34" charset="0"/>
              </a:rPr>
              <a:t>Constructive plate boundary (also known as a divergent plate boundaries) involves plates moving apart from one another. When this happens, the magma from the mantle rises up to make a new crust and can create volcanoes. The movement of the plates over the mantle can cause friction leading to earthquakes.</a:t>
            </a:r>
          </a:p>
        </p:txBody>
      </p:sp>
      <p:sp>
        <p:nvSpPr>
          <p:cNvPr id="20" name="TextBox 19">
            <a:extLst>
              <a:ext uri="{FF2B5EF4-FFF2-40B4-BE49-F238E27FC236}">
                <a16:creationId xmlns:a16="http://schemas.microsoft.com/office/drawing/2014/main" id="{DCD8A3C8-22CB-E342-BB5A-8E34ECDC2651}"/>
              </a:ext>
            </a:extLst>
          </p:cNvPr>
          <p:cNvSpPr txBox="1"/>
          <p:nvPr/>
        </p:nvSpPr>
        <p:spPr>
          <a:xfrm>
            <a:off x="202251" y="270749"/>
            <a:ext cx="7195142" cy="815608"/>
          </a:xfrm>
          <a:prstGeom prst="rect">
            <a:avLst/>
          </a:prstGeom>
          <a:noFill/>
        </p:spPr>
        <p:txBody>
          <a:bodyPr wrap="square" rtlCol="0">
            <a:spAutoFit/>
          </a:bodyPr>
          <a:lstStyle/>
          <a:p>
            <a:pPr>
              <a:spcAft>
                <a:spcPts val="600"/>
              </a:spcAft>
            </a:pPr>
            <a:r>
              <a:rPr lang="en-GB" sz="2400" dirty="0">
                <a:solidFill>
                  <a:schemeClr val="bg1"/>
                </a:solidFill>
                <a:latin typeface="Arial" panose="020B0604020202020204" pitchFamily="34" charset="0"/>
                <a:cs typeface="Arial" panose="020B0604020202020204" pitchFamily="34" charset="0"/>
              </a:rPr>
              <a:t>THE CHALLENGE OF NATURAL HAZARDS</a:t>
            </a:r>
          </a:p>
          <a:p>
            <a:pPr>
              <a:spcAft>
                <a:spcPts val="600"/>
              </a:spcAft>
            </a:pPr>
            <a:r>
              <a:rPr lang="en-GB" dirty="0">
                <a:solidFill>
                  <a:schemeClr val="bg1"/>
                </a:solidFill>
                <a:latin typeface="Arial" panose="020B0604020202020204" pitchFamily="34" charset="0"/>
                <a:cs typeface="Arial" panose="020B0604020202020204" pitchFamily="34" charset="0"/>
              </a:rPr>
              <a:t>Tectonics and Resources - Thingvellir National Park</a:t>
            </a:r>
          </a:p>
        </p:txBody>
      </p:sp>
    </p:spTree>
    <p:extLst>
      <p:ext uri="{BB962C8B-B14F-4D97-AF65-F5344CB8AC3E}">
        <p14:creationId xmlns:p14="http://schemas.microsoft.com/office/powerpoint/2010/main" val="385465899"/>
      </p:ext>
    </p:extLst>
  </p:cSld>
  <p:clrMapOvr>
    <a:masterClrMapping/>
  </p:clrMapOvr>
</p:sld>
</file>

<file path=ppt/theme/theme1.xml><?xml version="1.0" encoding="utf-8"?>
<a:theme xmlns:a="http://schemas.openxmlformats.org/drawingml/2006/main" name="Office Theme">
  <a:themeElements>
    <a:clrScheme name="Custom 12">
      <a:dk1>
        <a:srgbClr val="3B4441"/>
      </a:dk1>
      <a:lt1>
        <a:srgbClr val="FFFFFF"/>
      </a:lt1>
      <a:dk2>
        <a:srgbClr val="6D7C7B"/>
      </a:dk2>
      <a:lt2>
        <a:srgbClr val="CBD4D3"/>
      </a:lt2>
      <a:accent1>
        <a:srgbClr val="00A5D4"/>
      </a:accent1>
      <a:accent2>
        <a:srgbClr val="0281A8"/>
      </a:accent2>
      <a:accent3>
        <a:srgbClr val="7FD1E9"/>
      </a:accent3>
      <a:accent4>
        <a:srgbClr val="3B4441"/>
      </a:accent4>
      <a:accent5>
        <a:srgbClr val="6D7C7B"/>
      </a:accent5>
      <a:accent6>
        <a:srgbClr val="C9D2D1"/>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132</TotalTime>
  <Words>434</Words>
  <Application>Microsoft Macintosh PowerPoint</Application>
  <PresentationFormat>Widescreen</PresentationFormat>
  <Paragraphs>31</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 Nova Light</vt:lpstr>
      <vt:lpstr>Calibri</vt:lpstr>
      <vt:lpstr>Calibri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Sutton</dc:creator>
  <cp:lastModifiedBy>David Sutton</cp:lastModifiedBy>
  <cp:revision>22</cp:revision>
  <dcterms:created xsi:type="dcterms:W3CDTF">2021-07-28T19:56:17Z</dcterms:created>
  <dcterms:modified xsi:type="dcterms:W3CDTF">2021-09-29T16:26:12Z</dcterms:modified>
</cp:coreProperties>
</file>