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7C7B"/>
    <a:srgbClr val="AF6B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75"/>
    <p:restoredTop sz="96327"/>
  </p:normalViewPr>
  <p:slideViewPr>
    <p:cSldViewPr snapToGrid="0" snapToObjects="1">
      <p:cViewPr varScale="1">
        <p:scale>
          <a:sx n="124" d="100"/>
          <a:sy n="124" d="100"/>
        </p:scale>
        <p:origin x="9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71B9A-78EC-294B-ADC5-1C07202044B8}"/>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0F543CB-31B8-A140-87F5-7AD30AB009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0CB1AE4-DBA8-CA4D-B6E2-B1CCCBDF553C}"/>
              </a:ext>
            </a:extLst>
          </p:cNvPr>
          <p:cNvSpPr>
            <a:spLocks noGrp="1"/>
          </p:cNvSpPr>
          <p:nvPr>
            <p:ph type="dt" sz="half" idx="10"/>
          </p:nvPr>
        </p:nvSpPr>
        <p:spPr/>
        <p:txBody>
          <a:bodyPr/>
          <a:lstStyle/>
          <a:p>
            <a:fld id="{3B2ACFC0-8428-DB47-85F7-B639D97B6E2B}" type="datetimeFigureOut">
              <a:rPr lang="en-US" smtClean="0"/>
              <a:t>10/7/21</a:t>
            </a:fld>
            <a:endParaRPr lang="en-US"/>
          </a:p>
        </p:txBody>
      </p:sp>
      <p:sp>
        <p:nvSpPr>
          <p:cNvPr id="5" name="Footer Placeholder 4">
            <a:extLst>
              <a:ext uri="{FF2B5EF4-FFF2-40B4-BE49-F238E27FC236}">
                <a16:creationId xmlns:a16="http://schemas.microsoft.com/office/drawing/2014/main" id="{24971AD9-C8CF-C641-9496-257705D68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16374-D962-1E40-A732-2A4FE078BD4F}"/>
              </a:ext>
            </a:extLst>
          </p:cNvPr>
          <p:cNvSpPr>
            <a:spLocks noGrp="1"/>
          </p:cNvSpPr>
          <p:nvPr>
            <p:ph type="sldNum" sz="quarter" idx="12"/>
          </p:nvPr>
        </p:nvSpPr>
        <p:spPr/>
        <p:txBody>
          <a:bodyPr/>
          <a:lstStyle/>
          <a:p>
            <a:fld id="{EA89F646-51F9-6D4F-B43B-800EB8A5F32E}" type="slidenum">
              <a:rPr lang="en-US" smtClean="0"/>
              <a:t>‹#›</a:t>
            </a:fld>
            <a:endParaRPr lang="en-US"/>
          </a:p>
        </p:txBody>
      </p:sp>
    </p:spTree>
    <p:extLst>
      <p:ext uri="{BB962C8B-B14F-4D97-AF65-F5344CB8AC3E}">
        <p14:creationId xmlns:p14="http://schemas.microsoft.com/office/powerpoint/2010/main" val="151096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E3C0-1FA9-0747-9F40-F96544A9BE97}"/>
              </a:ext>
            </a:extLst>
          </p:cNvPr>
          <p:cNvSpPr>
            <a:spLocks noGrp="1"/>
          </p:cNvSpPr>
          <p:nvPr>
            <p:ph type="title"/>
          </p:nvPr>
        </p:nvSpPr>
        <p:spPr>
          <a:xfrm>
            <a:off x="430696" y="325368"/>
            <a:ext cx="10515600" cy="1325563"/>
          </a:xfrm>
        </p:spPr>
        <p:txBody>
          <a:bodyPr anchor="t">
            <a:normAutofit/>
          </a:bodyPr>
          <a:lstStyle>
            <a:lvl1pPr>
              <a:defRPr sz="4000" b="0" i="0">
                <a:solidFill>
                  <a:schemeClr val="tx2"/>
                </a:solidFill>
                <a:latin typeface="Arial Nova Light" panose="020B0304020202020204" pitchFamily="34" charset="0"/>
                <a:cs typeface="Arial Nova Light" panose="020B03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B1B0E3C-A0F3-F84B-A546-0072E52470A6}"/>
              </a:ext>
            </a:extLst>
          </p:cNvPr>
          <p:cNvSpPr>
            <a:spLocks noGrp="1"/>
          </p:cNvSpPr>
          <p:nvPr>
            <p:ph idx="1"/>
          </p:nvPr>
        </p:nvSpPr>
        <p:spPr>
          <a:xfrm>
            <a:off x="430695" y="1348547"/>
            <a:ext cx="10515600" cy="4351338"/>
          </a:xfrm>
        </p:spPr>
        <p:txBody>
          <a:bodyPr/>
          <a:lstStyle>
            <a:lvl1pPr>
              <a:defRPr b="0" i="0">
                <a:solidFill>
                  <a:schemeClr val="tx2"/>
                </a:solidFill>
                <a:latin typeface="Arial Nova Light" panose="020B0304020202020204" pitchFamily="34" charset="0"/>
                <a:cs typeface="Arial Nova Light" panose="020B0304020202020204" pitchFamily="34" charset="0"/>
              </a:defRPr>
            </a:lvl1pPr>
            <a:lvl2pPr>
              <a:defRPr b="0" i="0">
                <a:solidFill>
                  <a:schemeClr val="tx2"/>
                </a:solidFill>
                <a:latin typeface="Arial Nova Light" panose="020B0304020202020204" pitchFamily="34" charset="0"/>
                <a:cs typeface="Arial Nova Light" panose="020B0304020202020204" pitchFamily="34" charset="0"/>
              </a:defRPr>
            </a:lvl2pPr>
            <a:lvl3pPr>
              <a:defRPr b="0" i="0">
                <a:solidFill>
                  <a:schemeClr val="tx2"/>
                </a:solidFill>
                <a:latin typeface="Arial Nova Light" panose="020B0304020202020204" pitchFamily="34" charset="0"/>
                <a:cs typeface="Arial Nova Light" panose="020B0304020202020204" pitchFamily="34" charset="0"/>
              </a:defRPr>
            </a:lvl3pPr>
            <a:lvl4pPr>
              <a:defRPr b="0" i="0">
                <a:solidFill>
                  <a:schemeClr val="tx2"/>
                </a:solidFill>
                <a:latin typeface="Arial Nova Light" panose="020B0304020202020204" pitchFamily="34" charset="0"/>
                <a:cs typeface="Arial Nova Light" panose="020B0304020202020204" pitchFamily="34" charset="0"/>
              </a:defRPr>
            </a:lvl4pPr>
            <a:lvl5pPr>
              <a:defRPr b="0" i="0">
                <a:solidFill>
                  <a:schemeClr val="tx2"/>
                </a:solidFill>
                <a:latin typeface="Arial Nova Light" panose="020B0304020202020204" pitchFamily="34" charset="0"/>
                <a:cs typeface="Arial Nova Light" panose="020B03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14FC3955-C161-B042-A6DC-BBE4B01EDF2D}"/>
              </a:ext>
            </a:extLst>
          </p:cNvPr>
          <p:cNvSpPr>
            <a:spLocks noGrp="1"/>
          </p:cNvSpPr>
          <p:nvPr>
            <p:ph type="dt" sz="half" idx="10"/>
          </p:nvPr>
        </p:nvSpPr>
        <p:spPr/>
        <p:txBody>
          <a:bodyPr/>
          <a:lstStyle/>
          <a:p>
            <a:fld id="{3B2ACFC0-8428-DB47-85F7-B639D97B6E2B}" type="datetimeFigureOut">
              <a:rPr lang="en-US" smtClean="0"/>
              <a:t>10/7/21</a:t>
            </a:fld>
            <a:endParaRPr lang="en-US"/>
          </a:p>
        </p:txBody>
      </p:sp>
      <p:sp>
        <p:nvSpPr>
          <p:cNvPr id="5" name="Footer Placeholder 4">
            <a:extLst>
              <a:ext uri="{FF2B5EF4-FFF2-40B4-BE49-F238E27FC236}">
                <a16:creationId xmlns:a16="http://schemas.microsoft.com/office/drawing/2014/main" id="{0E8ACECC-C422-EC41-9CA9-9467B5F08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50DC23-AF04-AC4C-878C-20D2355DF950}"/>
              </a:ext>
            </a:extLst>
          </p:cNvPr>
          <p:cNvSpPr>
            <a:spLocks noGrp="1"/>
          </p:cNvSpPr>
          <p:nvPr>
            <p:ph type="sldNum" sz="quarter" idx="12"/>
          </p:nvPr>
        </p:nvSpPr>
        <p:spPr/>
        <p:txBody>
          <a:bodyPr/>
          <a:lstStyle/>
          <a:p>
            <a:fld id="{EA89F646-51F9-6D4F-B43B-800EB8A5F32E}" type="slidenum">
              <a:rPr lang="en-US" smtClean="0"/>
              <a:t>‹#›</a:t>
            </a:fld>
            <a:endParaRPr lang="en-US"/>
          </a:p>
        </p:txBody>
      </p:sp>
    </p:spTree>
    <p:extLst>
      <p:ext uri="{BB962C8B-B14F-4D97-AF65-F5344CB8AC3E}">
        <p14:creationId xmlns:p14="http://schemas.microsoft.com/office/powerpoint/2010/main" val="7203464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unburst chart&#10;&#10;Description automatically generated">
            <a:extLst>
              <a:ext uri="{FF2B5EF4-FFF2-40B4-BE49-F238E27FC236}">
                <a16:creationId xmlns:a16="http://schemas.microsoft.com/office/drawing/2014/main" id="{B8C694B2-427E-0843-AD6A-EFF3F1AA9B1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C6223F-160E-084D-AAA4-DBC33B3F60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A5B54A-B481-C040-B7BA-549198B76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48FA53-F4C1-2849-A73A-89A9AA7A87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ACFC0-8428-DB47-85F7-B639D97B6E2B}" type="datetimeFigureOut">
              <a:rPr lang="en-US" smtClean="0"/>
              <a:t>10/7/21</a:t>
            </a:fld>
            <a:endParaRPr lang="en-US"/>
          </a:p>
        </p:txBody>
      </p:sp>
      <p:sp>
        <p:nvSpPr>
          <p:cNvPr id="5" name="Footer Placeholder 4">
            <a:extLst>
              <a:ext uri="{FF2B5EF4-FFF2-40B4-BE49-F238E27FC236}">
                <a16:creationId xmlns:a16="http://schemas.microsoft.com/office/drawing/2014/main" id="{9CCCDAE6-7033-4C43-A956-59B05CEB5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C5FD41-8CEB-AB41-BC18-EBCCAB040B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9F646-51F9-6D4F-B43B-800EB8A5F32E}" type="slidenum">
              <a:rPr lang="en-US" smtClean="0"/>
              <a:t>‹#›</a:t>
            </a:fld>
            <a:endParaRPr lang="en-US"/>
          </a:p>
        </p:txBody>
      </p:sp>
    </p:spTree>
    <p:extLst>
      <p:ext uri="{BB962C8B-B14F-4D97-AF65-F5344CB8AC3E}">
        <p14:creationId xmlns:p14="http://schemas.microsoft.com/office/powerpoint/2010/main" val="99058068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now, outdoor, sky, nature&#10;&#10;Description automatically generated">
            <a:extLst>
              <a:ext uri="{FF2B5EF4-FFF2-40B4-BE49-F238E27FC236}">
                <a16:creationId xmlns:a16="http://schemas.microsoft.com/office/drawing/2014/main" id="{550435B8-2DEB-BA41-B29E-BA73F276D9DB}"/>
              </a:ext>
            </a:extLst>
          </p:cNvPr>
          <p:cNvPicPr>
            <a:picLocks noChangeAspect="1"/>
          </p:cNvPicPr>
          <p:nvPr/>
        </p:nvPicPr>
        <p:blipFill rotWithShape="1">
          <a:blip r:embed="rId2"/>
          <a:srcRect t="7798" b="7798"/>
          <a:stretch/>
        </p:blipFill>
        <p:spPr>
          <a:xfrm>
            <a:off x="0" y="0"/>
            <a:ext cx="12192000" cy="6858000"/>
          </a:xfrm>
          <a:prstGeom prst="rect">
            <a:avLst/>
          </a:prstGeom>
        </p:spPr>
      </p:pic>
      <p:pic>
        <p:nvPicPr>
          <p:cNvPr id="18" name="Picture 17" descr="Icon&#10;&#10;Description automatically generated">
            <a:extLst>
              <a:ext uri="{FF2B5EF4-FFF2-40B4-BE49-F238E27FC236}">
                <a16:creationId xmlns:a16="http://schemas.microsoft.com/office/drawing/2014/main" id="{3C947D1F-420A-7F48-A95F-6B615849666E}"/>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84A3D1D-6DF9-A84F-84A1-AD2D5100CB82}"/>
              </a:ext>
            </a:extLst>
          </p:cNvPr>
          <p:cNvPicPr>
            <a:picLocks noChangeAspect="1"/>
          </p:cNvPicPr>
          <p:nvPr/>
        </p:nvPicPr>
        <p:blipFill>
          <a:blip r:embed="rId4"/>
          <a:stretch>
            <a:fillRect/>
          </a:stretch>
        </p:blipFill>
        <p:spPr>
          <a:xfrm>
            <a:off x="11062726" y="221651"/>
            <a:ext cx="936304" cy="685879"/>
          </a:xfrm>
          <a:prstGeom prst="rect">
            <a:avLst/>
          </a:prstGeom>
        </p:spPr>
      </p:pic>
      <p:sp>
        <p:nvSpPr>
          <p:cNvPr id="10" name="TextBox 9">
            <a:extLst>
              <a:ext uri="{FF2B5EF4-FFF2-40B4-BE49-F238E27FC236}">
                <a16:creationId xmlns:a16="http://schemas.microsoft.com/office/drawing/2014/main" id="{0545B10D-6A8B-494B-A624-6FE7D9062B87}"/>
              </a:ext>
            </a:extLst>
          </p:cNvPr>
          <p:cNvSpPr txBox="1"/>
          <p:nvPr/>
        </p:nvSpPr>
        <p:spPr>
          <a:xfrm>
            <a:off x="427496" y="3765246"/>
            <a:ext cx="2968979" cy="553998"/>
          </a:xfrm>
          <a:prstGeom prst="rect">
            <a:avLst/>
          </a:prstGeom>
          <a:solidFill>
            <a:schemeClr val="bg1">
              <a:alpha val="85000"/>
            </a:schemeClr>
          </a:solidFill>
          <a:ln w="19050">
            <a:solidFill>
              <a:schemeClr val="accent1"/>
            </a:solidFill>
          </a:ln>
        </p:spPr>
        <p:txBody>
          <a:bodyPr wrap="square" rtlCol="0">
            <a:spAutoFit/>
          </a:bodyPr>
          <a:lstStyle/>
          <a:p>
            <a:r>
              <a:rPr lang="en-GB" sz="1000" b="1" dirty="0">
                <a:latin typeface="Arial" panose="020B0604020202020204" pitchFamily="34" charset="0"/>
                <a:cs typeface="Arial" panose="020B0604020202020204" pitchFamily="34" charset="0"/>
              </a:rPr>
              <a:t>Name four types of river erosion.</a:t>
            </a:r>
          </a:p>
          <a:p>
            <a:r>
              <a:rPr lang="en-GB" sz="1000" dirty="0">
                <a:solidFill>
                  <a:schemeClr val="tx2"/>
                </a:solidFill>
                <a:latin typeface="Arial" panose="020B0604020202020204" pitchFamily="34" charset="0"/>
                <a:cs typeface="Arial" panose="020B0604020202020204" pitchFamily="34" charset="0"/>
              </a:rPr>
              <a:t>Abrasion, attrition, hydraulic </a:t>
            </a:r>
          </a:p>
          <a:p>
            <a:r>
              <a:rPr lang="en-GB" sz="1000" dirty="0">
                <a:solidFill>
                  <a:schemeClr val="tx2"/>
                </a:solidFill>
                <a:latin typeface="Arial" panose="020B0604020202020204" pitchFamily="34" charset="0"/>
                <a:cs typeface="Arial" panose="020B0604020202020204" pitchFamily="34" charset="0"/>
              </a:rPr>
              <a:t>action and solution.</a:t>
            </a:r>
          </a:p>
        </p:txBody>
      </p:sp>
      <p:sp>
        <p:nvSpPr>
          <p:cNvPr id="11" name="TextBox 10">
            <a:extLst>
              <a:ext uri="{FF2B5EF4-FFF2-40B4-BE49-F238E27FC236}">
                <a16:creationId xmlns:a16="http://schemas.microsoft.com/office/drawing/2014/main" id="{E2939CC9-BE3D-B443-9D27-3D5CDEC8E161}"/>
              </a:ext>
            </a:extLst>
          </p:cNvPr>
          <p:cNvSpPr txBox="1"/>
          <p:nvPr/>
        </p:nvSpPr>
        <p:spPr>
          <a:xfrm>
            <a:off x="4639495" y="2535628"/>
            <a:ext cx="2968979" cy="553998"/>
          </a:xfrm>
          <a:prstGeom prst="rect">
            <a:avLst/>
          </a:prstGeom>
          <a:solidFill>
            <a:schemeClr val="bg1">
              <a:alpha val="85000"/>
            </a:schemeClr>
          </a:solidFill>
          <a:ln w="19050">
            <a:solidFill>
              <a:schemeClr val="accent1"/>
            </a:solidFill>
          </a:ln>
          <a:effectLst>
            <a:reflection stA="0" endPos="65000" dir="5400000" sy="-100000" algn="bl" rotWithShape="0"/>
            <a:softEdge rad="0"/>
          </a:effectLst>
        </p:spPr>
        <p:txBody>
          <a:bodyPr wrap="square" rtlCol="0">
            <a:spAutoFit/>
          </a:bodyPr>
          <a:lstStyle/>
          <a:p>
            <a:r>
              <a:rPr lang="en-GB" sz="1000" b="1" dirty="0">
                <a:latin typeface="Arial" panose="020B0604020202020204" pitchFamily="34" charset="0"/>
                <a:cs typeface="Arial" panose="020B0604020202020204" pitchFamily="34" charset="0"/>
              </a:rPr>
              <a:t>Describe the location of </a:t>
            </a:r>
            <a:r>
              <a:rPr lang="en-GB" sz="1000" b="1">
                <a:latin typeface="Arial" panose="020B0604020202020204" pitchFamily="34" charset="0"/>
                <a:cs typeface="Arial" panose="020B0604020202020204" pitchFamily="34" charset="0"/>
              </a:rPr>
              <a:t>Gullfoss</a:t>
            </a:r>
            <a:r>
              <a:rPr lang="en-GB" sz="1000" b="1" dirty="0">
                <a:latin typeface="Arial" panose="020B0604020202020204" pitchFamily="34" charset="0"/>
                <a:cs typeface="Arial" panose="020B0604020202020204" pitchFamily="34" charset="0"/>
              </a:rPr>
              <a:t> waterfall.</a:t>
            </a:r>
          </a:p>
          <a:p>
            <a:r>
              <a:rPr lang="en-GB" sz="1000" dirty="0" err="1">
                <a:solidFill>
                  <a:schemeClr val="tx2"/>
                </a:solidFill>
                <a:latin typeface="Arial" panose="020B0604020202020204" pitchFamily="34" charset="0"/>
                <a:cs typeface="Arial" panose="020B0604020202020204" pitchFamily="34" charset="0"/>
              </a:rPr>
              <a:t>Gullfoss</a:t>
            </a:r>
            <a:r>
              <a:rPr lang="en-GB" sz="1000" dirty="0">
                <a:solidFill>
                  <a:schemeClr val="tx2"/>
                </a:solidFill>
                <a:latin typeface="Arial" panose="020B0604020202020204" pitchFamily="34" charset="0"/>
                <a:cs typeface="Arial" panose="020B0604020202020204" pitchFamily="34" charset="0"/>
              </a:rPr>
              <a:t> is a waterfall located in the canyon of the </a:t>
            </a:r>
            <a:r>
              <a:rPr lang="en-GB" sz="1000" dirty="0" err="1">
                <a:solidFill>
                  <a:schemeClr val="tx2"/>
                </a:solidFill>
                <a:latin typeface="Arial" panose="020B0604020202020204" pitchFamily="34" charset="0"/>
                <a:cs typeface="Arial" panose="020B0604020202020204" pitchFamily="34" charset="0"/>
              </a:rPr>
              <a:t>Hvítá</a:t>
            </a:r>
            <a:r>
              <a:rPr lang="en-GB" sz="1000" dirty="0">
                <a:solidFill>
                  <a:schemeClr val="tx2"/>
                </a:solidFill>
                <a:latin typeface="Arial" panose="020B0604020202020204" pitchFamily="34" charset="0"/>
                <a:cs typeface="Arial" panose="020B0604020202020204" pitchFamily="34" charset="0"/>
              </a:rPr>
              <a:t> river in southwest Iceland.</a:t>
            </a:r>
          </a:p>
        </p:txBody>
      </p:sp>
      <p:sp>
        <p:nvSpPr>
          <p:cNvPr id="12" name="TextBox 11">
            <a:extLst>
              <a:ext uri="{FF2B5EF4-FFF2-40B4-BE49-F238E27FC236}">
                <a16:creationId xmlns:a16="http://schemas.microsoft.com/office/drawing/2014/main" id="{8F654437-E956-9A4B-9536-C5CDABA41FEB}"/>
              </a:ext>
            </a:extLst>
          </p:cNvPr>
          <p:cNvSpPr txBox="1"/>
          <p:nvPr/>
        </p:nvSpPr>
        <p:spPr>
          <a:xfrm>
            <a:off x="8785924" y="2535628"/>
            <a:ext cx="2968979" cy="1015663"/>
          </a:xfrm>
          <a:prstGeom prst="rect">
            <a:avLst/>
          </a:prstGeom>
          <a:solidFill>
            <a:schemeClr val="bg1">
              <a:alpha val="85000"/>
            </a:schemeClr>
          </a:solidFill>
          <a:ln w="19050" cmpd="sng">
            <a:solidFill>
              <a:schemeClr val="accent1"/>
            </a:solidFill>
            <a:extLst>
              <a:ext uri="{C807C97D-BFC1-408E-A445-0C87EB9F89A2}">
                <ask:lineSketchStyleProps xmlns:ask="http://schemas.microsoft.com/office/drawing/2018/sketchyshapes" sd="1219033472">
                  <a:custGeom>
                    <a:avLst/>
                    <a:gdLst>
                      <a:gd name="connsiteX0" fmla="*/ 0 w 2968979"/>
                      <a:gd name="connsiteY0" fmla="*/ 0 h 1169551"/>
                      <a:gd name="connsiteX1" fmla="*/ 2968979 w 2968979"/>
                      <a:gd name="connsiteY1" fmla="*/ 0 h 1169551"/>
                      <a:gd name="connsiteX2" fmla="*/ 2968979 w 2968979"/>
                      <a:gd name="connsiteY2" fmla="*/ 1169551 h 1169551"/>
                      <a:gd name="connsiteX3" fmla="*/ 0 w 2968979"/>
                      <a:gd name="connsiteY3" fmla="*/ 1169551 h 1169551"/>
                      <a:gd name="connsiteX4" fmla="*/ 0 w 2968979"/>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979" h="1169551" fill="none" extrusionOk="0">
                        <a:moveTo>
                          <a:pt x="0" y="0"/>
                        </a:moveTo>
                        <a:cubicBezTo>
                          <a:pt x="994800" y="-49533"/>
                          <a:pt x="2504001" y="-14809"/>
                          <a:pt x="2968979" y="0"/>
                        </a:cubicBezTo>
                        <a:cubicBezTo>
                          <a:pt x="3041167" y="204995"/>
                          <a:pt x="3046174" y="905604"/>
                          <a:pt x="2968979" y="1169551"/>
                        </a:cubicBezTo>
                        <a:cubicBezTo>
                          <a:pt x="1892456" y="1121320"/>
                          <a:pt x="694297" y="1254006"/>
                          <a:pt x="0" y="1169551"/>
                        </a:cubicBezTo>
                        <a:cubicBezTo>
                          <a:pt x="-27932" y="632226"/>
                          <a:pt x="33708" y="503537"/>
                          <a:pt x="0" y="0"/>
                        </a:cubicBezTo>
                        <a:close/>
                      </a:path>
                      <a:path w="2968979" h="1169551" stroke="0" extrusionOk="0">
                        <a:moveTo>
                          <a:pt x="0" y="0"/>
                        </a:moveTo>
                        <a:cubicBezTo>
                          <a:pt x="1354475" y="118645"/>
                          <a:pt x="1800889" y="116012"/>
                          <a:pt x="2968979" y="0"/>
                        </a:cubicBezTo>
                        <a:cubicBezTo>
                          <a:pt x="3039618" y="408482"/>
                          <a:pt x="3015950" y="614300"/>
                          <a:pt x="2968979" y="1169551"/>
                        </a:cubicBezTo>
                        <a:cubicBezTo>
                          <a:pt x="2329345" y="1304151"/>
                          <a:pt x="663719" y="1012355"/>
                          <a:pt x="0" y="1169551"/>
                        </a:cubicBezTo>
                        <a:cubicBezTo>
                          <a:pt x="58594" y="645650"/>
                          <a:pt x="43718" y="237135"/>
                          <a:pt x="0" y="0"/>
                        </a:cubicBezTo>
                        <a:close/>
                      </a:path>
                    </a:pathLst>
                  </a:custGeom>
                  <ask:type>
                    <ask:lineSketchNone/>
                  </ask:type>
                </ask:lineSketchStyleProps>
              </a:ext>
            </a:extLst>
          </a:ln>
        </p:spPr>
        <p:txBody>
          <a:bodyPr wrap="square" rtlCol="0">
            <a:spAutoFit/>
          </a:bodyPr>
          <a:lstStyle/>
          <a:p>
            <a:r>
              <a:rPr lang="en-GB" sz="1000" b="1" dirty="0">
                <a:latin typeface="Arial" panose="020B0604020202020204" pitchFamily="34" charset="0"/>
                <a:cs typeface="Arial" panose="020B0604020202020204" pitchFamily="34" charset="0"/>
              </a:rPr>
              <a:t>Facts about </a:t>
            </a:r>
            <a:r>
              <a:rPr lang="en-GB" sz="1000" b="1" dirty="0" err="1">
                <a:latin typeface="Arial" panose="020B0604020202020204" pitchFamily="34" charset="0"/>
                <a:cs typeface="Arial" panose="020B0604020202020204" pitchFamily="34" charset="0"/>
              </a:rPr>
              <a:t>Gullfoss</a:t>
            </a:r>
            <a:r>
              <a:rPr lang="en-GB" sz="1000" b="1" dirty="0">
                <a:latin typeface="Arial" panose="020B0604020202020204" pitchFamily="34" charset="0"/>
                <a:cs typeface="Arial" panose="020B0604020202020204" pitchFamily="34" charset="0"/>
              </a:rPr>
              <a:t> waterfall.</a:t>
            </a:r>
          </a:p>
          <a:p>
            <a:r>
              <a:rPr lang="en-GB" sz="1000" dirty="0" err="1">
                <a:solidFill>
                  <a:schemeClr val="tx2"/>
                </a:solidFill>
                <a:latin typeface="Arial" panose="020B0604020202020204" pitchFamily="34" charset="0"/>
                <a:cs typeface="Arial" panose="020B0604020202020204" pitchFamily="34" charset="0"/>
              </a:rPr>
              <a:t>Hvítá</a:t>
            </a:r>
            <a:r>
              <a:rPr lang="en-GB" sz="1000" dirty="0">
                <a:solidFill>
                  <a:schemeClr val="tx2"/>
                </a:solidFill>
                <a:latin typeface="Arial" panose="020B0604020202020204" pitchFamily="34" charset="0"/>
                <a:cs typeface="Arial" panose="020B0604020202020204" pitchFamily="34" charset="0"/>
              </a:rPr>
              <a:t> (White River) is a glacial river flowing southward straight from </a:t>
            </a:r>
            <a:r>
              <a:rPr lang="en-GB" sz="1000" dirty="0" err="1">
                <a:solidFill>
                  <a:schemeClr val="tx2"/>
                </a:solidFill>
                <a:latin typeface="Arial" panose="020B0604020202020204" pitchFamily="34" charset="0"/>
                <a:cs typeface="Arial" panose="020B0604020202020204" pitchFamily="34" charset="0"/>
              </a:rPr>
              <a:t>Langjökull</a:t>
            </a:r>
            <a:r>
              <a:rPr lang="en-GB" sz="1000" dirty="0">
                <a:solidFill>
                  <a:schemeClr val="tx2"/>
                </a:solidFill>
                <a:latin typeface="Arial" panose="020B0604020202020204" pitchFamily="34" charset="0"/>
                <a:cs typeface="Arial" panose="020B0604020202020204" pitchFamily="34" charset="0"/>
              </a:rPr>
              <a:t> (Long Glacier)</a:t>
            </a:r>
          </a:p>
          <a:p>
            <a:r>
              <a:rPr lang="en-GB" sz="1000" dirty="0">
                <a:solidFill>
                  <a:schemeClr val="tx2"/>
                </a:solidFill>
                <a:latin typeface="Arial" panose="020B0604020202020204" pitchFamily="34" charset="0"/>
                <a:cs typeface="Arial" panose="020B0604020202020204" pitchFamily="34" charset="0"/>
              </a:rPr>
              <a:t>During summer the river flows at an average of 140 cubic meters per second. The waterfalls drop a total of 32 meters in two stages.</a:t>
            </a:r>
          </a:p>
        </p:txBody>
      </p:sp>
      <p:sp>
        <p:nvSpPr>
          <p:cNvPr id="15" name="TextBox 14">
            <a:extLst>
              <a:ext uri="{FF2B5EF4-FFF2-40B4-BE49-F238E27FC236}">
                <a16:creationId xmlns:a16="http://schemas.microsoft.com/office/drawing/2014/main" id="{515DF16D-0F82-8840-BAA0-766686DDBB49}"/>
              </a:ext>
            </a:extLst>
          </p:cNvPr>
          <p:cNvSpPr txBox="1"/>
          <p:nvPr/>
        </p:nvSpPr>
        <p:spPr>
          <a:xfrm>
            <a:off x="406946" y="5057188"/>
            <a:ext cx="2968979" cy="1477328"/>
          </a:xfrm>
          <a:prstGeom prst="rect">
            <a:avLst/>
          </a:prstGeom>
          <a:solidFill>
            <a:schemeClr val="bg1">
              <a:alpha val="85000"/>
            </a:schemeClr>
          </a:solidFill>
          <a:ln w="19050">
            <a:solidFill>
              <a:schemeClr val="accent1"/>
            </a:solidFill>
          </a:ln>
        </p:spPr>
        <p:txBody>
          <a:bodyPr wrap="square" rtlCol="0">
            <a:spAutoFit/>
          </a:bodyPr>
          <a:lstStyle/>
          <a:p>
            <a:r>
              <a:rPr lang="en-GB" sz="1000" b="1" dirty="0">
                <a:latin typeface="Arial" panose="020B0604020202020204" pitchFamily="34" charset="0"/>
                <a:cs typeface="Arial" panose="020B0604020202020204" pitchFamily="34" charset="0"/>
              </a:rPr>
              <a:t>Explain the formation of a waterfall.</a:t>
            </a:r>
          </a:p>
          <a:p>
            <a:r>
              <a:rPr lang="en-GB" sz="1000" dirty="0">
                <a:solidFill>
                  <a:schemeClr val="tx2"/>
                </a:solidFill>
                <a:latin typeface="Arial" panose="020B0604020202020204" pitchFamily="34" charset="0"/>
                <a:cs typeface="Arial" panose="020B0604020202020204" pitchFamily="34" charset="0"/>
              </a:rPr>
              <a:t>Waterfalls forms where there are layers hard rock on top of soft rock. The soft rock close to the surface under the hard rock is eroded faster by abrasion and hydraulic action. An overhang is </a:t>
            </a:r>
          </a:p>
          <a:p>
            <a:r>
              <a:rPr lang="en-GB" sz="1000" dirty="0">
                <a:solidFill>
                  <a:schemeClr val="tx2"/>
                </a:solidFill>
                <a:latin typeface="Arial" panose="020B0604020202020204" pitchFamily="34" charset="0"/>
                <a:cs typeface="Arial" panose="020B0604020202020204" pitchFamily="34" charset="0"/>
              </a:rPr>
              <a:t>created. Over time, this gets bigger and eventually it collapses creating a waterfall. This process repeats deepening the plunge pool and the waterfall retreats upstream.</a:t>
            </a:r>
          </a:p>
        </p:txBody>
      </p:sp>
      <p:sp>
        <p:nvSpPr>
          <p:cNvPr id="16" name="TextBox 15">
            <a:extLst>
              <a:ext uri="{FF2B5EF4-FFF2-40B4-BE49-F238E27FC236}">
                <a16:creationId xmlns:a16="http://schemas.microsoft.com/office/drawing/2014/main" id="{A1D8B3F0-12C9-0F41-BCF8-862558D9D032}"/>
              </a:ext>
            </a:extLst>
          </p:cNvPr>
          <p:cNvSpPr txBox="1"/>
          <p:nvPr/>
        </p:nvSpPr>
        <p:spPr>
          <a:xfrm>
            <a:off x="427496" y="2535628"/>
            <a:ext cx="2968979" cy="400110"/>
          </a:xfrm>
          <a:prstGeom prst="rect">
            <a:avLst/>
          </a:prstGeom>
          <a:solidFill>
            <a:schemeClr val="bg1">
              <a:alpha val="85000"/>
            </a:schemeClr>
          </a:solidFill>
          <a:ln w="19050">
            <a:solidFill>
              <a:schemeClr val="accent1"/>
            </a:solidFill>
          </a:ln>
        </p:spPr>
        <p:txBody>
          <a:bodyPr wrap="square" rtlCol="0">
            <a:spAutoFit/>
          </a:bodyPr>
          <a:lstStyle/>
          <a:p>
            <a:r>
              <a:rPr lang="en-GB" sz="1000" b="1" dirty="0">
                <a:solidFill>
                  <a:srgbClr val="202124"/>
                </a:solidFill>
                <a:latin typeface="Arial" panose="020B0604020202020204" pitchFamily="34" charset="0"/>
                <a:cs typeface="Arial" panose="020B0604020202020204" pitchFamily="34" charset="0"/>
              </a:rPr>
              <a:t>Name four types of river transportation.</a:t>
            </a:r>
          </a:p>
          <a:p>
            <a:r>
              <a:rPr lang="en-GB" sz="1000" dirty="0">
                <a:solidFill>
                  <a:schemeClr val="tx2"/>
                </a:solidFill>
                <a:latin typeface="Arial" panose="020B0604020202020204" pitchFamily="34" charset="0"/>
                <a:cs typeface="Arial" panose="020B0604020202020204" pitchFamily="34" charset="0"/>
              </a:rPr>
              <a:t>Traction, saltation, suspension and solution.</a:t>
            </a:r>
          </a:p>
        </p:txBody>
      </p:sp>
      <p:sp>
        <p:nvSpPr>
          <p:cNvPr id="17" name="TextBox 16">
            <a:extLst>
              <a:ext uri="{FF2B5EF4-FFF2-40B4-BE49-F238E27FC236}">
                <a16:creationId xmlns:a16="http://schemas.microsoft.com/office/drawing/2014/main" id="{CB5A4F22-23E3-F64F-A941-BA212AA8A893}"/>
              </a:ext>
            </a:extLst>
          </p:cNvPr>
          <p:cNvSpPr txBox="1"/>
          <p:nvPr/>
        </p:nvSpPr>
        <p:spPr>
          <a:xfrm>
            <a:off x="4639495" y="3867422"/>
            <a:ext cx="2968979" cy="861774"/>
          </a:xfrm>
          <a:prstGeom prst="rect">
            <a:avLst/>
          </a:prstGeom>
          <a:solidFill>
            <a:schemeClr val="bg1">
              <a:alpha val="85000"/>
            </a:schemeClr>
          </a:solidFill>
          <a:ln w="19050">
            <a:solidFill>
              <a:schemeClr val="accent1"/>
            </a:solidFill>
          </a:ln>
        </p:spPr>
        <p:txBody>
          <a:bodyPr wrap="square" rtlCol="0">
            <a:spAutoFit/>
          </a:bodyPr>
          <a:lstStyle/>
          <a:p>
            <a:r>
              <a:rPr lang="en-GB" sz="1000" b="1" dirty="0">
                <a:latin typeface="Arial" panose="020B0604020202020204" pitchFamily="34" charset="0"/>
                <a:cs typeface="Arial" panose="020B0604020202020204" pitchFamily="34" charset="0"/>
              </a:rPr>
              <a:t>Suggest one reason why a river would drop its load.</a:t>
            </a:r>
          </a:p>
          <a:p>
            <a:r>
              <a:rPr lang="en-GB" sz="1000" dirty="0">
                <a:solidFill>
                  <a:schemeClr val="tx2"/>
                </a:solidFill>
                <a:latin typeface="Arial" panose="020B0604020202020204" pitchFamily="34" charset="0"/>
                <a:cs typeface="Arial" panose="020B0604020202020204" pitchFamily="34" charset="0"/>
              </a:rPr>
              <a:t>Deposition occurs whenever a river loses </a:t>
            </a:r>
          </a:p>
          <a:p>
            <a:r>
              <a:rPr lang="en-GB" sz="1000" dirty="0">
                <a:solidFill>
                  <a:schemeClr val="tx2"/>
                </a:solidFill>
                <a:latin typeface="Arial" panose="020B0604020202020204" pitchFamily="34" charset="0"/>
                <a:cs typeface="Arial" panose="020B0604020202020204" pitchFamily="34" charset="0"/>
              </a:rPr>
              <a:t>energy and there is a decrease in velocity, such as when a river meets the sea (mouth).</a:t>
            </a:r>
          </a:p>
        </p:txBody>
      </p:sp>
      <p:sp>
        <p:nvSpPr>
          <p:cNvPr id="20" name="TextBox 19">
            <a:extLst>
              <a:ext uri="{FF2B5EF4-FFF2-40B4-BE49-F238E27FC236}">
                <a16:creationId xmlns:a16="http://schemas.microsoft.com/office/drawing/2014/main" id="{023DB056-E0AB-7446-90D9-1ABFB997AA74}"/>
              </a:ext>
            </a:extLst>
          </p:cNvPr>
          <p:cNvSpPr txBox="1"/>
          <p:nvPr/>
        </p:nvSpPr>
        <p:spPr>
          <a:xfrm>
            <a:off x="8785923" y="3949372"/>
            <a:ext cx="2968979" cy="2554545"/>
          </a:xfrm>
          <a:prstGeom prst="rect">
            <a:avLst/>
          </a:prstGeom>
          <a:solidFill>
            <a:schemeClr val="bg1">
              <a:alpha val="85000"/>
            </a:schemeClr>
          </a:solidFill>
          <a:ln w="19050">
            <a:solidFill>
              <a:schemeClr val="accent1"/>
            </a:solidFill>
          </a:ln>
        </p:spPr>
        <p:txBody>
          <a:bodyPr wrap="square" rtlCol="0">
            <a:spAutoFit/>
          </a:bodyPr>
          <a:lstStyle/>
          <a:p>
            <a:r>
              <a:rPr lang="en-GB" sz="1000" b="1" dirty="0">
                <a:latin typeface="Arial" panose="020B0604020202020204" pitchFamily="34" charset="0"/>
                <a:cs typeface="Arial" panose="020B0604020202020204" pitchFamily="34" charset="0"/>
              </a:rPr>
              <a:t>Draw a field sketch of </a:t>
            </a:r>
            <a:r>
              <a:rPr lang="en-GB" sz="1000" b="1" dirty="0" err="1">
                <a:latin typeface="Arial" panose="020B0604020202020204" pitchFamily="34" charset="0"/>
                <a:cs typeface="Arial" panose="020B0604020202020204" pitchFamily="34" charset="0"/>
              </a:rPr>
              <a:t>Gullfoss</a:t>
            </a:r>
            <a:r>
              <a:rPr lang="en-GB" sz="1000" b="1" dirty="0">
                <a:latin typeface="Arial" panose="020B0604020202020204" pitchFamily="34" charset="0"/>
                <a:cs typeface="Arial" panose="020B0604020202020204" pitchFamily="34" charset="0"/>
              </a:rPr>
              <a:t> waterfall.</a:t>
            </a: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DAB6A6E-3DC3-8848-9C26-B4B3FFB0D660}"/>
              </a:ext>
            </a:extLst>
          </p:cNvPr>
          <p:cNvSpPr txBox="1"/>
          <p:nvPr/>
        </p:nvSpPr>
        <p:spPr>
          <a:xfrm>
            <a:off x="4639495" y="5364965"/>
            <a:ext cx="2968979" cy="1169551"/>
          </a:xfrm>
          <a:prstGeom prst="rect">
            <a:avLst/>
          </a:prstGeom>
          <a:solidFill>
            <a:schemeClr val="bg1">
              <a:alpha val="85000"/>
            </a:schemeClr>
          </a:solidFill>
          <a:ln w="19050">
            <a:solidFill>
              <a:schemeClr val="accent1"/>
            </a:solidFill>
          </a:ln>
        </p:spPr>
        <p:txBody>
          <a:bodyPr wrap="square" rtlCol="0">
            <a:spAutoFit/>
          </a:bodyPr>
          <a:lstStyle/>
          <a:p>
            <a:r>
              <a:rPr lang="en-GB" sz="1000" b="1" dirty="0">
                <a:latin typeface="Arial" panose="020B0604020202020204" pitchFamily="34" charset="0"/>
                <a:cs typeface="Arial" panose="020B0604020202020204" pitchFamily="34" charset="0"/>
              </a:rPr>
              <a:t>Explain the formation of a meander.</a:t>
            </a:r>
          </a:p>
          <a:p>
            <a:r>
              <a:rPr lang="en-GB" sz="1000" dirty="0">
                <a:solidFill>
                  <a:schemeClr val="tx2"/>
                </a:solidFill>
                <a:latin typeface="Arial" panose="020B0604020202020204" pitchFamily="34" charset="0"/>
                <a:cs typeface="Arial" panose="020B0604020202020204" pitchFamily="34" charset="0"/>
              </a:rPr>
              <a:t>Rivers erode laterally, it forms large bends called meanders. The water erodes the river bank on the outside of the bend where the water flow has most energy. On the inside of the bend material is deposited. This continues to develop bends in the river known as meanders. </a:t>
            </a:r>
          </a:p>
        </p:txBody>
      </p:sp>
      <p:sp>
        <p:nvSpPr>
          <p:cNvPr id="19" name="TextBox 18">
            <a:extLst>
              <a:ext uri="{FF2B5EF4-FFF2-40B4-BE49-F238E27FC236}">
                <a16:creationId xmlns:a16="http://schemas.microsoft.com/office/drawing/2014/main" id="{F219682D-7321-ED44-B0A7-535547B1317A}"/>
              </a:ext>
            </a:extLst>
          </p:cNvPr>
          <p:cNvSpPr txBox="1"/>
          <p:nvPr/>
        </p:nvSpPr>
        <p:spPr>
          <a:xfrm>
            <a:off x="202251" y="270749"/>
            <a:ext cx="7195142" cy="815608"/>
          </a:xfrm>
          <a:prstGeom prst="rect">
            <a:avLst/>
          </a:prstGeom>
          <a:noFill/>
        </p:spPr>
        <p:txBody>
          <a:bodyPr wrap="square" rtlCol="0">
            <a:spAutoFit/>
          </a:bodyPr>
          <a:lstStyle/>
          <a:p>
            <a:pPr>
              <a:spcAft>
                <a:spcPts val="600"/>
              </a:spcAft>
            </a:pPr>
            <a:r>
              <a:rPr lang="en-GB" sz="2400" dirty="0">
                <a:solidFill>
                  <a:schemeClr val="bg1"/>
                </a:solidFill>
                <a:latin typeface="Arial" panose="020B0604020202020204" pitchFamily="34" charset="0"/>
                <a:cs typeface="Arial" panose="020B0604020202020204" pitchFamily="34" charset="0"/>
              </a:rPr>
              <a:t>PHYSICAL LANDSCAPES RIVERS</a:t>
            </a:r>
          </a:p>
          <a:p>
            <a:pPr>
              <a:spcAft>
                <a:spcPts val="600"/>
              </a:spcAft>
            </a:pPr>
            <a:r>
              <a:rPr lang="en-GB" dirty="0" err="1">
                <a:solidFill>
                  <a:schemeClr val="bg1"/>
                </a:solidFill>
                <a:latin typeface="Arial" panose="020B0604020202020204" pitchFamily="34" charset="0"/>
                <a:cs typeface="Arial" panose="020B0604020202020204" pitchFamily="34" charset="0"/>
              </a:rPr>
              <a:t>Gullfoss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65899"/>
      </p:ext>
    </p:extLst>
  </p:cSld>
  <p:clrMapOvr>
    <a:masterClrMapping/>
  </p:clrMapOvr>
</p:sld>
</file>

<file path=ppt/theme/theme1.xml><?xml version="1.0" encoding="utf-8"?>
<a:theme xmlns:a="http://schemas.openxmlformats.org/drawingml/2006/main" name="Office Theme">
  <a:themeElements>
    <a:clrScheme name="Custom 12">
      <a:dk1>
        <a:srgbClr val="3B4441"/>
      </a:dk1>
      <a:lt1>
        <a:srgbClr val="FFFFFF"/>
      </a:lt1>
      <a:dk2>
        <a:srgbClr val="6D7C7B"/>
      </a:dk2>
      <a:lt2>
        <a:srgbClr val="CBD4D3"/>
      </a:lt2>
      <a:accent1>
        <a:srgbClr val="00A5D4"/>
      </a:accent1>
      <a:accent2>
        <a:srgbClr val="0281A8"/>
      </a:accent2>
      <a:accent3>
        <a:srgbClr val="7FD1E9"/>
      </a:accent3>
      <a:accent4>
        <a:srgbClr val="3B4441"/>
      </a:accent4>
      <a:accent5>
        <a:srgbClr val="6D7C7B"/>
      </a:accent5>
      <a:accent6>
        <a:srgbClr val="C9D2D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286</Words>
  <Application>Microsoft Macintosh PowerPoint</Application>
  <PresentationFormat>Widescreen</PresentationFormat>
  <Paragraphs>34</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Nova Light</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Sutton</dc:creator>
  <cp:lastModifiedBy>David Sutton</cp:lastModifiedBy>
  <cp:revision>26</cp:revision>
  <dcterms:created xsi:type="dcterms:W3CDTF">2021-07-28T19:56:17Z</dcterms:created>
  <dcterms:modified xsi:type="dcterms:W3CDTF">2021-10-07T14:09:02Z</dcterms:modified>
</cp:coreProperties>
</file>